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Abril Fatface"/>
      <p:regular r:id="rId36"/>
    </p:embeddedFont>
    <p:embeddedFont>
      <p:font typeface="Tahoma"/>
      <p:regular r:id="rId37"/>
      <p:bold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672">
          <p15:clr>
            <a:srgbClr val="A4A3A4"/>
          </p15:clr>
        </p15:guide>
        <p15:guide id="3" pos="7008">
          <p15:clr>
            <a:srgbClr val="A4A3A4"/>
          </p15:clr>
        </p15:guide>
        <p15:guide id="4" orient="horz" pos="1824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igzaoi2h8Ggh1AOXLTe/ti9dEh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E6686E-DFEC-40DE-B271-4E4FF4AADF44}">
  <a:tblStyle styleId="{B9E6686E-DFEC-40DE-B271-4E4FF4AADF44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  <a:tblStyle styleId="{B0849A25-B38C-49BA-ACBD-F1A971845D83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D778C80-105B-44D4-B958-CA56BCB1EFAD}" styleName="Table_2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EDF0"/>
          </a:solidFill>
        </a:fill>
      </a:tcStyle>
    </a:wholeTbl>
    <a:band1H>
      <a:tcTxStyle/>
      <a:tcStyle>
        <a:fill>
          <a:solidFill>
            <a:srgbClr val="D5DAE0"/>
          </a:solidFill>
        </a:fill>
      </a:tcStyle>
    </a:band1H>
    <a:band2H>
      <a:tcTxStyle/>
    </a:band2H>
    <a:band1V>
      <a:tcTxStyle/>
      <a:tcStyle>
        <a:fill>
          <a:solidFill>
            <a:srgbClr val="D5DAE0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  <a:tblStyle styleId="{F57A3448-2510-4B3A-836B-A7BF4FD33031}" styleName="Table_3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F"/>
          </a:solidFill>
        </a:fill>
      </a:tcStyle>
    </a:wholeTbl>
    <a:band1H>
      <a:tcTxStyle/>
      <a:tcStyle>
        <a:fill>
          <a:solidFill>
            <a:srgbClr val="F9D6DD"/>
          </a:solidFill>
        </a:fill>
      </a:tcStyle>
    </a:band1H>
    <a:band2H>
      <a:tcTxStyle/>
    </a:band2H>
    <a:band1V>
      <a:tcTxStyle/>
      <a:tcStyle>
        <a:fill>
          <a:solidFill>
            <a:srgbClr val="F9D6DD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672"/>
        <p:guide pos="7008"/>
        <p:guide pos="182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4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Tahoma-regular.fntdata"/><Relationship Id="rId14" Type="http://schemas.openxmlformats.org/officeDocument/2006/relationships/slide" Target="slides/slide8.xml"/><Relationship Id="rId36" Type="http://schemas.openxmlformats.org/officeDocument/2006/relationships/font" Target="fonts/AbrilFatface-regular.fntdata"/><Relationship Id="rId17" Type="http://schemas.openxmlformats.org/officeDocument/2006/relationships/slide" Target="slides/slide11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0.xml"/><Relationship Id="rId38" Type="http://schemas.openxmlformats.org/officeDocument/2006/relationships/font" Target="fonts/Tahom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403c41354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a403c41354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403c41354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a403c41354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403c41354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a403c41354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a403c41354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a403c41354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a403c41354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403c41354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a403c41354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403c41354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a403c41354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33"/>
          <p:cNvSpPr/>
          <p:nvPr/>
        </p:nvSpPr>
        <p:spPr>
          <a:xfrm>
            <a:off x="-1" y="0"/>
            <a:ext cx="7824084" cy="6858000"/>
          </a:xfrm>
          <a:custGeom>
            <a:rect b="b" l="l" r="r" t="t"/>
            <a:pathLst>
              <a:path extrusionOk="0" h="6858000" w="7534656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33"/>
          <p:cNvSpPr txBox="1"/>
          <p:nvPr>
            <p:ph type="ctrTitle"/>
          </p:nvPr>
        </p:nvSpPr>
        <p:spPr>
          <a:xfrm>
            <a:off x="932688" y="1673352"/>
            <a:ext cx="5596128" cy="3511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" type="subTitle"/>
          </p:nvPr>
        </p:nvSpPr>
        <p:spPr>
          <a:xfrm>
            <a:off x="8110728" y="1674546"/>
            <a:ext cx="3401568" cy="3508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3 column">
  <p:cSld name="Comparison 3 colum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92" name="Google Shape;92;p42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2"/>
          <p:cNvSpPr txBox="1"/>
          <p:nvPr>
            <p:ph idx="1" type="body"/>
          </p:nvPr>
        </p:nvSpPr>
        <p:spPr>
          <a:xfrm>
            <a:off x="839788" y="2011680"/>
            <a:ext cx="31089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42"/>
          <p:cNvSpPr txBox="1"/>
          <p:nvPr>
            <p:ph idx="2" type="body"/>
          </p:nvPr>
        </p:nvSpPr>
        <p:spPr>
          <a:xfrm>
            <a:off x="839788" y="3127248"/>
            <a:ext cx="31089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2"/>
          <p:cNvSpPr txBox="1"/>
          <p:nvPr>
            <p:ph idx="3" type="body"/>
          </p:nvPr>
        </p:nvSpPr>
        <p:spPr>
          <a:xfrm>
            <a:off x="4541520" y="2011680"/>
            <a:ext cx="31089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7" name="Google Shape;97;p42"/>
          <p:cNvSpPr txBox="1"/>
          <p:nvPr>
            <p:ph idx="4" type="body"/>
          </p:nvPr>
        </p:nvSpPr>
        <p:spPr>
          <a:xfrm>
            <a:off x="4541520" y="3127248"/>
            <a:ext cx="31089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42"/>
          <p:cNvSpPr txBox="1"/>
          <p:nvPr>
            <p:ph idx="5" type="body"/>
          </p:nvPr>
        </p:nvSpPr>
        <p:spPr>
          <a:xfrm>
            <a:off x="8243252" y="2011680"/>
            <a:ext cx="31089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42"/>
          <p:cNvSpPr txBox="1"/>
          <p:nvPr>
            <p:ph idx="6" type="body"/>
          </p:nvPr>
        </p:nvSpPr>
        <p:spPr>
          <a:xfrm>
            <a:off x="8243252" y="3127248"/>
            <a:ext cx="31089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2 pictures">
  <p:cSld name="Title and Content with 2 picture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3"/>
          <p:cNvSpPr/>
          <p:nvPr>
            <p:ph idx="2" type="pic"/>
          </p:nvPr>
        </p:nvSpPr>
        <p:spPr>
          <a:xfrm>
            <a:off x="0" y="0"/>
            <a:ext cx="6105136" cy="4191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43"/>
          <p:cNvSpPr/>
          <p:nvPr>
            <p:ph idx="3" type="pic"/>
          </p:nvPr>
        </p:nvSpPr>
        <p:spPr>
          <a:xfrm>
            <a:off x="462420" y="4304418"/>
            <a:ext cx="5414116" cy="2553582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3"/>
          <p:cNvSpPr txBox="1"/>
          <p:nvPr>
            <p:ph type="title"/>
          </p:nvPr>
        </p:nvSpPr>
        <p:spPr>
          <a:xfrm>
            <a:off x="6739128" y="365760"/>
            <a:ext cx="4617720" cy="25786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3"/>
          <p:cNvSpPr txBox="1"/>
          <p:nvPr>
            <p:ph idx="1" type="body"/>
          </p:nvPr>
        </p:nvSpPr>
        <p:spPr>
          <a:xfrm>
            <a:off x="6739128" y="3127248"/>
            <a:ext cx="4617720" cy="305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43"/>
          <p:cNvSpPr txBox="1"/>
          <p:nvPr>
            <p:ph idx="11" type="ftr"/>
          </p:nvPr>
        </p:nvSpPr>
        <p:spPr>
          <a:xfrm>
            <a:off x="673912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4"/>
          <p:cNvSpPr/>
          <p:nvPr>
            <p:ph idx="2" type="pic"/>
          </p:nvPr>
        </p:nvSpPr>
        <p:spPr>
          <a:xfrm>
            <a:off x="5710842" y="1"/>
            <a:ext cx="6481158" cy="4216186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44"/>
          <p:cNvSpPr/>
          <p:nvPr>
            <p:ph idx="3" type="pic"/>
          </p:nvPr>
        </p:nvSpPr>
        <p:spPr>
          <a:xfrm>
            <a:off x="5078134" y="4323899"/>
            <a:ext cx="7113866" cy="2534101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44"/>
          <p:cNvSpPr txBox="1"/>
          <p:nvPr>
            <p:ph type="title"/>
          </p:nvPr>
        </p:nvSpPr>
        <p:spPr>
          <a:xfrm>
            <a:off x="838200" y="365124"/>
            <a:ext cx="4443984" cy="21396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4"/>
          <p:cNvSpPr txBox="1"/>
          <p:nvPr>
            <p:ph idx="1" type="body"/>
          </p:nvPr>
        </p:nvSpPr>
        <p:spPr>
          <a:xfrm>
            <a:off x="838199" y="2898648"/>
            <a:ext cx="444398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4"/>
          <p:cNvSpPr txBox="1"/>
          <p:nvPr>
            <p:ph idx="4" type="body"/>
          </p:nvPr>
        </p:nvSpPr>
        <p:spPr>
          <a:xfrm>
            <a:off x="838199" y="3639312"/>
            <a:ext cx="444398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44"/>
          <p:cNvSpPr txBox="1"/>
          <p:nvPr>
            <p:ph idx="5" type="body"/>
          </p:nvPr>
        </p:nvSpPr>
        <p:spPr>
          <a:xfrm>
            <a:off x="838199" y="4389120"/>
            <a:ext cx="444398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18" name="Google Shape;118;p45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45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5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29" name="Google Shape;129;p47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47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7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47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37" name="Google Shape;137;p48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48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8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48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1" name="Google Shape;141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4 pictures">
  <p:cSld name="Title and Content with 4 picture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/>
          <p:nvPr>
            <p:ph idx="2" type="pic"/>
          </p:nvPr>
        </p:nvSpPr>
        <p:spPr>
          <a:xfrm>
            <a:off x="4726728" y="3802958"/>
            <a:ext cx="4228282" cy="3055043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34"/>
          <p:cNvSpPr/>
          <p:nvPr>
            <p:ph idx="3" type="pic"/>
          </p:nvPr>
        </p:nvSpPr>
        <p:spPr>
          <a:xfrm>
            <a:off x="4726375" y="0"/>
            <a:ext cx="4228635" cy="3694372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34"/>
          <p:cNvSpPr txBox="1"/>
          <p:nvPr>
            <p:ph type="title"/>
          </p:nvPr>
        </p:nvSpPr>
        <p:spPr>
          <a:xfrm>
            <a:off x="838200" y="365125"/>
            <a:ext cx="3200400" cy="2103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838200" y="2643186"/>
            <a:ext cx="3816096" cy="3529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/>
          <p:nvPr>
            <p:ph idx="4" type="pic"/>
          </p:nvPr>
        </p:nvSpPr>
        <p:spPr>
          <a:xfrm>
            <a:off x="9082087" y="0"/>
            <a:ext cx="3109415" cy="3694372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34"/>
          <p:cNvSpPr/>
          <p:nvPr>
            <p:ph idx="5" type="pic"/>
          </p:nvPr>
        </p:nvSpPr>
        <p:spPr>
          <a:xfrm>
            <a:off x="9081588" y="3802957"/>
            <a:ext cx="3109415" cy="30550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2 pictures">
  <p:cSld name="Title with 2 picture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/>
          <p:nvPr>
            <p:ph idx="2" type="pic"/>
          </p:nvPr>
        </p:nvSpPr>
        <p:spPr>
          <a:xfrm>
            <a:off x="-9153" y="0"/>
            <a:ext cx="6105136" cy="6240787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5"/>
          <p:cNvSpPr/>
          <p:nvPr>
            <p:ph idx="3" type="pic"/>
          </p:nvPr>
        </p:nvSpPr>
        <p:spPr>
          <a:xfrm>
            <a:off x="6355502" y="211465"/>
            <a:ext cx="4941484" cy="3877363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5"/>
          <p:cNvSpPr txBox="1"/>
          <p:nvPr>
            <p:ph type="title"/>
          </p:nvPr>
        </p:nvSpPr>
        <p:spPr>
          <a:xfrm>
            <a:off x="5248656" y="4224528"/>
            <a:ext cx="6108192" cy="1463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" type="subTitle"/>
          </p:nvPr>
        </p:nvSpPr>
        <p:spPr>
          <a:xfrm>
            <a:off x="5065776" y="5724144"/>
            <a:ext cx="62910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Segu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3" name="Google Shape;33;p36"/>
          <p:cNvSpPr/>
          <p:nvPr/>
        </p:nvSpPr>
        <p:spPr>
          <a:xfrm>
            <a:off x="380990" y="1327050"/>
            <a:ext cx="6079676" cy="4114233"/>
          </a:xfrm>
          <a:custGeom>
            <a:rect b="b" l="l" r="r" t="t"/>
            <a:pathLst>
              <a:path extrusionOk="0" h="5835507" w="7323233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36"/>
          <p:cNvSpPr txBox="1"/>
          <p:nvPr>
            <p:ph type="title"/>
          </p:nvPr>
        </p:nvSpPr>
        <p:spPr>
          <a:xfrm>
            <a:off x="1768928" y="2242457"/>
            <a:ext cx="3731849" cy="2373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6735763" y="712788"/>
            <a:ext cx="4618037" cy="5432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0" name="Google Shape;40;p37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838200" y="2011680"/>
            <a:ext cx="1051560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7" name="Google Shape;47;p38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38"/>
          <p:cNvSpPr txBox="1"/>
          <p:nvPr>
            <p:ph type="title"/>
          </p:nvPr>
        </p:nvSpPr>
        <p:spPr>
          <a:xfrm>
            <a:off x="3328416" y="2002536"/>
            <a:ext cx="5541264" cy="2148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38"/>
          <p:cNvSpPr txBox="1"/>
          <p:nvPr>
            <p:ph idx="1" type="body"/>
          </p:nvPr>
        </p:nvSpPr>
        <p:spPr>
          <a:xfrm>
            <a:off x="3877056" y="4297680"/>
            <a:ext cx="443484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/>
          <p:nvPr>
            <p:ph idx="2" type="pic"/>
          </p:nvPr>
        </p:nvSpPr>
        <p:spPr>
          <a:xfrm>
            <a:off x="328398" y="2204789"/>
            <a:ext cx="2053232" cy="1662194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9"/>
          <p:cNvSpPr/>
          <p:nvPr>
            <p:ph idx="3" type="pic"/>
          </p:nvPr>
        </p:nvSpPr>
        <p:spPr>
          <a:xfrm>
            <a:off x="2698894" y="2211836"/>
            <a:ext cx="2053231" cy="1662194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39"/>
          <p:cNvSpPr/>
          <p:nvPr>
            <p:ph idx="4" type="pic"/>
          </p:nvPr>
        </p:nvSpPr>
        <p:spPr>
          <a:xfrm>
            <a:off x="5069387" y="2139888"/>
            <a:ext cx="2053231" cy="1662194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39"/>
          <p:cNvSpPr/>
          <p:nvPr>
            <p:ph idx="5" type="pic"/>
          </p:nvPr>
        </p:nvSpPr>
        <p:spPr>
          <a:xfrm>
            <a:off x="7439880" y="2176535"/>
            <a:ext cx="2053231" cy="1662194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9"/>
          <p:cNvSpPr/>
          <p:nvPr>
            <p:ph idx="6" type="pic"/>
          </p:nvPr>
        </p:nvSpPr>
        <p:spPr>
          <a:xfrm>
            <a:off x="9810369" y="2139888"/>
            <a:ext cx="2053232" cy="1662194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" type="body"/>
          </p:nvPr>
        </p:nvSpPr>
        <p:spPr>
          <a:xfrm>
            <a:off x="329184" y="4242815"/>
            <a:ext cx="20574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7" type="body"/>
          </p:nvPr>
        </p:nvSpPr>
        <p:spPr>
          <a:xfrm>
            <a:off x="329184" y="4782312"/>
            <a:ext cx="2057400" cy="644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39"/>
          <p:cNvSpPr txBox="1"/>
          <p:nvPr>
            <p:ph idx="8" type="body"/>
          </p:nvPr>
        </p:nvSpPr>
        <p:spPr>
          <a:xfrm>
            <a:off x="9810369" y="4242815"/>
            <a:ext cx="20574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9" type="body"/>
          </p:nvPr>
        </p:nvSpPr>
        <p:spPr>
          <a:xfrm>
            <a:off x="9810369" y="4782312"/>
            <a:ext cx="2057400" cy="644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3" type="body"/>
          </p:nvPr>
        </p:nvSpPr>
        <p:spPr>
          <a:xfrm>
            <a:off x="7439880" y="4242815"/>
            <a:ext cx="20574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9"/>
          <p:cNvSpPr txBox="1"/>
          <p:nvPr>
            <p:ph idx="14" type="body"/>
          </p:nvPr>
        </p:nvSpPr>
        <p:spPr>
          <a:xfrm>
            <a:off x="7439880" y="4782312"/>
            <a:ext cx="2057400" cy="644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9"/>
          <p:cNvSpPr txBox="1"/>
          <p:nvPr>
            <p:ph idx="15" type="body"/>
          </p:nvPr>
        </p:nvSpPr>
        <p:spPr>
          <a:xfrm>
            <a:off x="5065218" y="4242815"/>
            <a:ext cx="20574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6" type="body"/>
          </p:nvPr>
        </p:nvSpPr>
        <p:spPr>
          <a:xfrm>
            <a:off x="5065218" y="4782312"/>
            <a:ext cx="2057400" cy="644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7" type="body"/>
          </p:nvPr>
        </p:nvSpPr>
        <p:spPr>
          <a:xfrm>
            <a:off x="2703846" y="4242815"/>
            <a:ext cx="20574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8" type="body"/>
          </p:nvPr>
        </p:nvSpPr>
        <p:spPr>
          <a:xfrm>
            <a:off x="2703846" y="4782312"/>
            <a:ext cx="2057400" cy="644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4" name="Google Shape;74;p40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82" name="Google Shape;82;p41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" name="Google Shape;85;p41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7" name="Google Shape;87;p41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hyperlink" Target="http://archive.ics.uci.edu/dataset/17/breast+cancer+wisconsin+diagnostic" TargetMode="External"/><Relationship Id="rId5" Type="http://schemas.openxmlformats.org/officeDocument/2006/relationships/hyperlink" Target="https://www.cancer.net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932688" y="1673352"/>
            <a:ext cx="5596128" cy="3511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</a:pPr>
            <a:r>
              <a:rPr i="0" lang="en-US" sz="6000"/>
              <a:t>BREAST CANCER DIAGNOSIS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8219350" y="1675740"/>
            <a:ext cx="3401568" cy="3508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i="1" lang="en-US" cap="none"/>
              <a:t>Presentation by: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SAMUEL DARTEH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cap="none"/>
              <a:t>Data Science MS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Group 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cap="none"/>
              <a:t>Data Science 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/>
          <p:nvPr/>
        </p:nvSpPr>
        <p:spPr>
          <a:xfrm>
            <a:off x="838200" y="365125"/>
            <a:ext cx="99853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Transformation: </a:t>
            </a:r>
            <a:r>
              <a:rPr i="1"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BoxCox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7938475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pic>
        <p:nvPicPr>
          <p:cNvPr id="256" name="Google Shape;25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50" y="3780650"/>
            <a:ext cx="4725426" cy="29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275" y="519950"/>
            <a:ext cx="4725426" cy="290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200" y="3780641"/>
            <a:ext cx="4725426" cy="290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3050" y="1594450"/>
            <a:ext cx="2946001" cy="2039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12"/>
          <p:cNvSpPr txBox="1"/>
          <p:nvPr/>
        </p:nvSpPr>
        <p:spPr>
          <a:xfrm>
            <a:off x="1220650" y="1892625"/>
            <a:ext cx="28140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556"/>
              </a:buClr>
              <a:buSzPts val="1600"/>
              <a:buFont typeface="Noto Sans Symbols"/>
              <a:buChar char="▪"/>
            </a:pPr>
            <a:r>
              <a:rPr b="1" lang="en-US" sz="1600">
                <a:solidFill>
                  <a:srgbClr val="37455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Centering and scaling </a:t>
            </a:r>
            <a:r>
              <a:rPr lang="en-US" sz="1600">
                <a:solidFill>
                  <a:srgbClr val="37455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applied</a:t>
            </a:r>
            <a:endParaRPr>
              <a:solidFill>
                <a:schemeClr val="dk1"/>
              </a:solidFill>
            </a:endParaRPr>
          </a:p>
          <a:p>
            <a:pPr indent="-1841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7455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556"/>
              </a:buClr>
              <a:buSzPts val="1600"/>
              <a:buFont typeface="Noto Sans Symbols"/>
              <a:buChar char="▪"/>
            </a:pPr>
            <a:r>
              <a:rPr b="1" lang="en-US" sz="1600">
                <a:solidFill>
                  <a:srgbClr val="37455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BoxCox applied— </a:t>
            </a:r>
            <a:r>
              <a:rPr b="1" lang="en-US" sz="1600">
                <a:solidFill>
                  <a:srgbClr val="37455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Skewness reduced</a:t>
            </a:r>
            <a:r>
              <a:rPr lang="en-US" sz="1600">
                <a:solidFill>
                  <a:srgbClr val="37455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across predictors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403c41354_0_158"/>
          <p:cNvSpPr txBox="1"/>
          <p:nvPr/>
        </p:nvSpPr>
        <p:spPr>
          <a:xfrm>
            <a:off x="838200" y="365125"/>
            <a:ext cx="998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Transformation: </a:t>
            </a:r>
            <a:endParaRPr i="0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</a:pPr>
            <a:r>
              <a:rPr i="1"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spatialSign</a:t>
            </a:r>
            <a:endParaRPr/>
          </a:p>
        </p:txBody>
      </p:sp>
      <p:sp>
        <p:nvSpPr>
          <p:cNvPr id="266" name="Google Shape;266;g2a403c41354_0_158"/>
          <p:cNvSpPr txBox="1"/>
          <p:nvPr/>
        </p:nvSpPr>
        <p:spPr>
          <a:xfrm>
            <a:off x="8382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267" name="Google Shape;267;g2a403c41354_0_158"/>
          <p:cNvSpPr txBox="1"/>
          <p:nvPr/>
        </p:nvSpPr>
        <p:spPr>
          <a:xfrm>
            <a:off x="940720" y="1874644"/>
            <a:ext cx="262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608 outliers</a:t>
            </a:r>
            <a:endParaRPr sz="900"/>
          </a:p>
        </p:txBody>
      </p:sp>
      <p:cxnSp>
        <p:nvCxnSpPr>
          <p:cNvPr id="268" name="Google Shape;268;g2a403c41354_0_158"/>
          <p:cNvCxnSpPr/>
          <p:nvPr/>
        </p:nvCxnSpPr>
        <p:spPr>
          <a:xfrm>
            <a:off x="2366750" y="2767425"/>
            <a:ext cx="11460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9" name="Google Shape;269;g2a403c41354_0_158"/>
          <p:cNvSpPr txBox="1"/>
          <p:nvPr/>
        </p:nvSpPr>
        <p:spPr>
          <a:xfrm>
            <a:off x="3673865" y="2444044"/>
            <a:ext cx="237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92D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 outliers</a:t>
            </a:r>
            <a:endParaRPr sz="1100"/>
          </a:p>
        </p:txBody>
      </p:sp>
      <p:pic>
        <p:nvPicPr>
          <p:cNvPr id="270" name="Google Shape;270;g2a403c41354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75" y="3251950"/>
            <a:ext cx="4955700" cy="30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a403c41354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200" y="3566875"/>
            <a:ext cx="4734201" cy="294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a403c41354_0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200" y="582175"/>
            <a:ext cx="4802100" cy="29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 txBox="1"/>
          <p:nvPr/>
        </p:nvSpPr>
        <p:spPr>
          <a:xfrm>
            <a:off x="838199" y="365125"/>
            <a:ext cx="1062758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Transformation: </a:t>
            </a:r>
            <a:r>
              <a:rPr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Highly Correlated Predictors</a:t>
            </a:r>
            <a:endParaRPr/>
          </a:p>
        </p:txBody>
      </p:sp>
      <p:sp>
        <p:nvSpPr>
          <p:cNvPr id="278" name="Google Shape;278;p17"/>
          <p:cNvSpPr txBox="1"/>
          <p:nvPr/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graphicFrame>
        <p:nvGraphicFramePr>
          <p:cNvPr id="279" name="Google Shape;279;p17"/>
          <p:cNvGraphicFramePr/>
          <p:nvPr/>
        </p:nvGraphicFramePr>
        <p:xfrm>
          <a:off x="954156" y="15237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{B0849A25-B38C-49BA-ACBD-F1A971845D83}</a:tableStyleId>
              </a:tblPr>
              <a:tblGrid>
                <a:gridCol w="1280750"/>
                <a:gridCol w="1244075"/>
                <a:gridCol w="7888075"/>
              </a:tblGrid>
              <a:tr h="585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F3F3F"/>
                          </a:solidFill>
                        </a:rPr>
                        <a:t>Cut-off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AF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F3F3F"/>
                          </a:solidFill>
                        </a:rPr>
                        <a:t>Total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AF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F3F3F"/>
                          </a:solidFill>
                        </a:rPr>
                        <a:t>Predictors to remove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AFC0"/>
                    </a:solidFill>
                  </a:tcPr>
                </a:tc>
              </a:tr>
              <a:tr h="128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0.75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7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0.80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12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8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5AF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0" name="Google Shape;280;p17"/>
          <p:cNvSpPr txBox="1"/>
          <p:nvPr/>
        </p:nvSpPr>
        <p:spPr>
          <a:xfrm>
            <a:off x="838200" y="5754461"/>
            <a:ext cx="104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Applying cut-off value of 0.8 removed 12</a:t>
            </a: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 of 30 predictors</a:t>
            </a: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pic>
        <p:nvPicPr>
          <p:cNvPr id="281" name="Google Shape;2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500" y="3591150"/>
            <a:ext cx="5518225" cy="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875" y="2225375"/>
            <a:ext cx="5818250" cy="11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500" y="4561275"/>
            <a:ext cx="5818251" cy="86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65108" y="3671550"/>
            <a:ext cx="469900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/>
          <p:nvPr/>
        </p:nvSpPr>
        <p:spPr>
          <a:xfrm>
            <a:off x="838199" y="365125"/>
            <a:ext cx="1062758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Transformation: </a:t>
            </a:r>
            <a:r>
              <a:rPr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“...what if” PCA was used ??</a:t>
            </a:r>
            <a:endParaRPr/>
          </a:p>
        </p:txBody>
      </p:sp>
      <p:sp>
        <p:nvSpPr>
          <p:cNvPr id="290" name="Google Shape;290;p16"/>
          <p:cNvSpPr txBox="1"/>
          <p:nvPr/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pic>
        <p:nvPicPr>
          <p:cNvPr id="291" name="Google Shape;2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00" y="1741800"/>
            <a:ext cx="7324275" cy="384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16"/>
          <p:cNvCxnSpPr/>
          <p:nvPr/>
        </p:nvCxnSpPr>
        <p:spPr>
          <a:xfrm>
            <a:off x="7973155" y="1589391"/>
            <a:ext cx="0" cy="4677300"/>
          </a:xfrm>
          <a:prstGeom prst="straightConnector1">
            <a:avLst/>
          </a:prstGeom>
          <a:noFill/>
          <a:ln cap="flat" cmpd="sng" w="38100">
            <a:solidFill>
              <a:srgbClr val="F07C9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" name="Google Shape;293;p16"/>
          <p:cNvSpPr txBox="1"/>
          <p:nvPr/>
        </p:nvSpPr>
        <p:spPr>
          <a:xfrm>
            <a:off x="8014525" y="1741800"/>
            <a:ext cx="37767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■"/>
            </a:pP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PCA needed 11 components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capture 95% of the 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variance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■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feature reduction by PCA will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only 11 out of the 30 predictors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— which may have a high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 on the sensitivity in the dataset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■"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Handling the collinearity by directly r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emoving high correlated predictors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0.8 threshold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 considered the better alternative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403c41354_0_193"/>
          <p:cNvSpPr txBox="1"/>
          <p:nvPr/>
        </p:nvSpPr>
        <p:spPr>
          <a:xfrm>
            <a:off x="838200" y="365125"/>
            <a:ext cx="998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53D"/>
              </a:buClr>
              <a:buSzPts val="3200"/>
              <a:buFont typeface="Abril Fatface"/>
              <a:buNone/>
            </a:pPr>
            <a:r>
              <a:rPr i="0"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Anomalies:</a:t>
            </a: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Correlation</a:t>
            </a:r>
            <a:endParaRPr/>
          </a:p>
        </p:txBody>
      </p:sp>
      <p:sp>
        <p:nvSpPr>
          <p:cNvPr id="299" name="Google Shape;299;g2a403c41354_0_193"/>
          <p:cNvSpPr txBox="1"/>
          <p:nvPr/>
        </p:nvSpPr>
        <p:spPr>
          <a:xfrm>
            <a:off x="8382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pic>
        <p:nvPicPr>
          <p:cNvPr id="300" name="Google Shape;300;g2a403c41354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03375"/>
            <a:ext cx="59436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a403c41354_0_193"/>
          <p:cNvSpPr txBox="1"/>
          <p:nvPr/>
        </p:nvSpPr>
        <p:spPr>
          <a:xfrm>
            <a:off x="6929350" y="2895600"/>
            <a:ext cx="411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Century Gothic"/>
              <a:buChar char="■"/>
            </a:pP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Correlation matrix after removing 12 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highly correlated predictors</a:t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Century Gothic"/>
              <a:buChar char="■"/>
            </a:pP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 predictors retained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will be used to train the  model</a:t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/>
          <p:nvPr/>
        </p:nvSpPr>
        <p:spPr>
          <a:xfrm>
            <a:off x="838200" y="356499"/>
            <a:ext cx="998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Spending Data</a:t>
            </a:r>
            <a:endParaRPr i="1" sz="3200"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07" name="Google Shape;307;p19"/>
          <p:cNvSpPr txBox="1"/>
          <p:nvPr/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308" name="Google Shape;308;p19"/>
          <p:cNvSpPr txBox="1"/>
          <p:nvPr/>
        </p:nvSpPr>
        <p:spPr>
          <a:xfrm>
            <a:off x="1130060" y="2343143"/>
            <a:ext cx="9479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Small sample size (569 &lt; 1000). </a:t>
            </a:r>
            <a:r>
              <a:rPr b="1" lang="en-US" sz="2000" u="sng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initial strategy to use the entire dataset for training was reversed.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Having a new, unseen dataset — as test data — for the model is equally crucial for better model 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generalization of the model)</a:t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80% training. 20% for testing. </a:t>
            </a:r>
            <a:endParaRPr b="1"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Stratified random sampling 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used.</a:t>
            </a:r>
            <a:endParaRPr/>
          </a:p>
        </p:txBody>
      </p:sp>
      <p:sp>
        <p:nvSpPr>
          <p:cNvPr id="309" name="Google Shape;309;p19"/>
          <p:cNvSpPr txBox="1"/>
          <p:nvPr/>
        </p:nvSpPr>
        <p:spPr>
          <a:xfrm>
            <a:off x="1130050" y="5326350"/>
            <a:ext cx="4806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</a:t>
            </a:r>
            <a:r>
              <a:rPr b="1"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k-Fold</a:t>
            </a: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(10-Fold)</a:t>
            </a:r>
            <a:r>
              <a:rPr b="1"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Cross-Validation; </a:t>
            </a:r>
            <a:endParaRPr b="1" sz="1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b="1"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repeat 5 times.</a:t>
            </a:r>
            <a:endParaRPr sz="1200"/>
          </a:p>
        </p:txBody>
      </p:sp>
      <p:sp>
        <p:nvSpPr>
          <p:cNvPr id="310" name="Google Shape;310;p19"/>
          <p:cNvSpPr txBox="1"/>
          <p:nvPr/>
        </p:nvSpPr>
        <p:spPr>
          <a:xfrm>
            <a:off x="838200" y="4836719"/>
            <a:ext cx="6094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Resampling technique:</a:t>
            </a:r>
            <a:endParaRPr/>
          </a:p>
        </p:txBody>
      </p:sp>
      <p:sp>
        <p:nvSpPr>
          <p:cNvPr id="311" name="Google Shape;311;p19"/>
          <p:cNvSpPr txBox="1"/>
          <p:nvPr/>
        </p:nvSpPr>
        <p:spPr>
          <a:xfrm>
            <a:off x="838200" y="1879401"/>
            <a:ext cx="609456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Splitting the data</a:t>
            </a:r>
            <a:endParaRPr/>
          </a:p>
        </p:txBody>
      </p:sp>
      <p:pic>
        <p:nvPicPr>
          <p:cNvPr id="312" name="Google Shape;3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0975" y="3352800"/>
            <a:ext cx="4633073" cy="2556628"/>
          </a:xfrm>
          <a:prstGeom prst="rect">
            <a:avLst/>
          </a:prstGeom>
          <a:noFill/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</p:pic>
      <p:pic>
        <p:nvPicPr>
          <p:cNvPr id="313" name="Google Shape;3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700" y="4298850"/>
            <a:ext cx="2315700" cy="2162525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403c41354_0_246"/>
          <p:cNvSpPr txBox="1"/>
          <p:nvPr/>
        </p:nvSpPr>
        <p:spPr>
          <a:xfrm>
            <a:off x="838200" y="356499"/>
            <a:ext cx="998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bril Fatface"/>
              <a:buNone/>
            </a:pPr>
            <a:r>
              <a:rPr i="0" lang="en-US" sz="32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Spending Data</a:t>
            </a:r>
            <a:endParaRPr i="1" sz="3200"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19" name="Google Shape;319;g2a403c41354_0_246"/>
          <p:cNvSpPr txBox="1"/>
          <p:nvPr/>
        </p:nvSpPr>
        <p:spPr>
          <a:xfrm>
            <a:off x="8382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320" name="Google Shape;320;g2a403c41354_0_246"/>
          <p:cNvSpPr txBox="1"/>
          <p:nvPr/>
        </p:nvSpPr>
        <p:spPr>
          <a:xfrm>
            <a:off x="1130050" y="2495550"/>
            <a:ext cx="4503000" cy="3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data (569 obs) was partitioned…</a:t>
            </a:r>
            <a:endParaRPr sz="1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Century Gothic"/>
              <a:buChar char="■"/>
            </a:pP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456 was used to train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model</a:t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Century Gothic"/>
              <a:buChar char="■"/>
            </a:pP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113 was used to test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model</a:t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Century Gothic"/>
              <a:buChar char="■"/>
            </a:pP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 predictors were retained after data transformation</a:t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g2a403c41354_0_246"/>
          <p:cNvSpPr txBox="1"/>
          <p:nvPr/>
        </p:nvSpPr>
        <p:spPr>
          <a:xfrm>
            <a:off x="838200" y="1879401"/>
            <a:ext cx="6094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</a:t>
            </a:r>
            <a:endParaRPr/>
          </a:p>
        </p:txBody>
      </p:sp>
      <p:pic>
        <p:nvPicPr>
          <p:cNvPr id="322" name="Google Shape;322;g2a403c41354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925" y="2555875"/>
            <a:ext cx="5665325" cy="28839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329" name="Google Shape;329;p20"/>
          <p:cNvSpPr txBox="1"/>
          <p:nvPr/>
        </p:nvSpPr>
        <p:spPr>
          <a:xfrm>
            <a:off x="5993296" y="1503052"/>
            <a:ext cx="50355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 Non-Linear classification models</a:t>
            </a:r>
            <a:endParaRPr b="1"/>
          </a:p>
        </p:txBody>
      </p:sp>
      <p:sp>
        <p:nvSpPr>
          <p:cNvPr id="330" name="Google Shape;330;p20"/>
          <p:cNvSpPr txBox="1"/>
          <p:nvPr/>
        </p:nvSpPr>
        <p:spPr>
          <a:xfrm>
            <a:off x="1163183" y="1503052"/>
            <a:ext cx="49328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Linear classification models</a:t>
            </a:r>
            <a:endParaRPr b="1"/>
          </a:p>
        </p:txBody>
      </p:sp>
      <p:graphicFrame>
        <p:nvGraphicFramePr>
          <p:cNvPr id="331" name="Google Shape;331;p20"/>
          <p:cNvGraphicFramePr/>
          <p:nvPr/>
        </p:nvGraphicFramePr>
        <p:xfrm>
          <a:off x="1250674" y="2023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{9D778C80-105B-44D4-B958-CA56BCB1EFAD}</a:tableStyleId>
              </a:tblPr>
              <a:tblGrid>
                <a:gridCol w="4845325"/>
                <a:gridCol w="4845325"/>
              </a:tblGrid>
              <a:tr h="559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Logistic Regression – LR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Quadratic Discriminant Analysis – QDA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Linear Discriminant Analysis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–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LDA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Regularized Discriminant Analysis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–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RDA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PLS Discriminant Analysis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–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PLSDA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Mixture Discriminant Analysis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–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MDA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4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Penalized models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Flexible Discriminant Analysis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–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FDA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Nearest Shrunken Centroids </a:t>
                      </a:r>
                      <a:r>
                        <a:rPr lang="en-US" sz="1800"/>
                        <a:t>– NSC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Neural Networks – NNet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Support Vector Machines – SVM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K-Nearest Neighbors – KNN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Naive Bayes model </a:t>
                      </a:r>
                      <a:r>
                        <a:rPr lang="en-US" sz="1800"/>
                        <a:t>—</a:t>
                      </a:r>
                      <a:r>
                        <a:rPr lang="en-US" sz="1800"/>
                        <a:t> NB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338" name="Google Shape;338;p21"/>
          <p:cNvSpPr txBox="1"/>
          <p:nvPr/>
        </p:nvSpPr>
        <p:spPr>
          <a:xfrm>
            <a:off x="838201" y="1503052"/>
            <a:ext cx="52578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Logistic Regression</a:t>
            </a:r>
            <a:endParaRPr/>
          </a:p>
        </p:txBody>
      </p:sp>
      <p:pic>
        <p:nvPicPr>
          <p:cNvPr id="339" name="Google Shape;3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191" y="2095832"/>
            <a:ext cx="4754880" cy="2407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/>
        </p:nvSpPr>
        <p:spPr>
          <a:xfrm>
            <a:off x="780491" y="4720801"/>
            <a:ext cx="4459357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Model tuning plot available — </a:t>
            </a: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tuning parameter used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</p:txBody>
      </p:sp>
      <p:pic>
        <p:nvPicPr>
          <p:cNvPr id="341" name="Google Shape;3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0931" y="2743751"/>
            <a:ext cx="5381492" cy="285369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/>
        </p:nvSpPr>
        <p:spPr>
          <a:xfrm>
            <a:off x="6189784" y="1824162"/>
            <a:ext cx="5381491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3045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</a:t>
            </a:r>
            <a:r>
              <a:rPr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Linear Discriminant Analysis </a:t>
            </a:r>
            <a:endParaRPr/>
          </a:p>
        </p:txBody>
      </p:sp>
      <p:cxnSp>
        <p:nvCxnSpPr>
          <p:cNvPr id="343" name="Google Shape;343;p21"/>
          <p:cNvCxnSpPr/>
          <p:nvPr/>
        </p:nvCxnSpPr>
        <p:spPr>
          <a:xfrm flipH="1">
            <a:off x="5182139" y="1185705"/>
            <a:ext cx="1088791" cy="482320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21"/>
          <p:cNvSpPr txBox="1"/>
          <p:nvPr/>
        </p:nvSpPr>
        <p:spPr>
          <a:xfrm>
            <a:off x="6189784" y="5741148"/>
            <a:ext cx="4365573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Model tuning plot available — </a:t>
            </a: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tuning parameter used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0" name="Google Shape;350;p22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351" name="Google Shape;351;p22"/>
          <p:cNvSpPr txBox="1"/>
          <p:nvPr/>
        </p:nvSpPr>
        <p:spPr>
          <a:xfrm>
            <a:off x="838201" y="1503052"/>
            <a:ext cx="5257800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3045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</a:t>
            </a:r>
            <a:r>
              <a:rPr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PLS Discriminant Analysis </a:t>
            </a:r>
            <a:endParaRPr/>
          </a:p>
        </p:txBody>
      </p:sp>
      <p:sp>
        <p:nvSpPr>
          <p:cNvPr id="352" name="Google Shape;352;p22"/>
          <p:cNvSpPr txBox="1"/>
          <p:nvPr/>
        </p:nvSpPr>
        <p:spPr>
          <a:xfrm>
            <a:off x="6451542" y="1503052"/>
            <a:ext cx="530564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 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Penalized models</a:t>
            </a:r>
            <a:endParaRPr/>
          </a:p>
        </p:txBody>
      </p:sp>
      <p:cxnSp>
        <p:nvCxnSpPr>
          <p:cNvPr id="353" name="Google Shape;353;p22"/>
          <p:cNvCxnSpPr/>
          <p:nvPr/>
        </p:nvCxnSpPr>
        <p:spPr>
          <a:xfrm flipH="1">
            <a:off x="5182139" y="1185705"/>
            <a:ext cx="1088791" cy="482320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4" name="Google Shape;3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712" y="2506571"/>
            <a:ext cx="4114800" cy="338530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2"/>
          <p:cNvSpPr txBox="1"/>
          <p:nvPr/>
        </p:nvSpPr>
        <p:spPr>
          <a:xfrm>
            <a:off x="1180652" y="5958888"/>
            <a:ext cx="4114799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tuning plot. 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model at “ncomp” = 4 </a:t>
            </a:r>
            <a:endParaRPr/>
          </a:p>
        </p:txBody>
      </p:sp>
      <p:pic>
        <p:nvPicPr>
          <p:cNvPr id="356" name="Google Shape;35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5628" y="2023448"/>
            <a:ext cx="4693797" cy="393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2"/>
          <p:cNvSpPr txBox="1"/>
          <p:nvPr/>
        </p:nvSpPr>
        <p:spPr>
          <a:xfrm>
            <a:off x="6779288" y="5949904"/>
            <a:ext cx="3341913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model selected at: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lambda = 0.3. gamma=0.01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ribbon on a wood surface&#10;&#10;Description automatically generated" id="154" name="Google Shape;154;p2"/>
          <p:cNvPicPr preferRelativeResize="0"/>
          <p:nvPr/>
        </p:nvPicPr>
        <p:blipFill rotWithShape="1">
          <a:blip r:embed="rId3">
            <a:alphaModFix/>
          </a:blip>
          <a:srcRect b="3" l="11334" r="12265" t="0"/>
          <a:stretch/>
        </p:blipFill>
        <p:spPr>
          <a:xfrm>
            <a:off x="9407124" y="4267624"/>
            <a:ext cx="2790899" cy="2595296"/>
          </a:xfrm>
          <a:custGeom>
            <a:rect b="b" l="l" r="r" t="t"/>
            <a:pathLst>
              <a:path extrusionOk="0" h="3694372" w="4228635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5" name="Google Shape;155;p2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</a:rPr>
              <a:t>Breast Cancer Diagnosis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838200" y="365125"/>
            <a:ext cx="6243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</a:pPr>
            <a:r>
              <a:rPr lang="en-US"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 | Recap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773400" y="1546775"/>
            <a:ext cx="10985700" cy="5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Gothic"/>
              <a:buChar char="■"/>
            </a:pP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goal of the study is to </a:t>
            </a:r>
            <a:r>
              <a:rPr b="1"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model to predict the possible diagnosis of breast cancer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—whether </a:t>
            </a:r>
            <a:r>
              <a:rPr b="1"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benign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(healthy) or </a:t>
            </a:r>
            <a:r>
              <a:rPr b="1"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malignant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(cancerous).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Gothic"/>
              <a:buChar char="■"/>
            </a:pPr>
            <a:r>
              <a:rPr b="1"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source: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Breast Cancer Wisconsin (Diagnostic) dataset  University of California (Irvine): </a:t>
            </a:r>
            <a:r>
              <a:rPr b="1" lang="en-US" sz="1600" u="sng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http://archive.ics.uci.edu/dataset/17/breast+cancer+wisconsin+diagnostic</a:t>
            </a: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 were computed from a digitized image of a fine needle aspirate (FNA) medical procedure of a breast mass, and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relevant features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selected.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Gothic"/>
              <a:buChar char="■"/>
            </a:pP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is not only the </a:t>
            </a:r>
            <a:r>
              <a:rPr b="1"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commonest cancer 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amongst 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women; it’s now the most diagnosed cancer worldwide 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the </a:t>
            </a:r>
            <a:r>
              <a:rPr b="1"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second deadliest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second to lung cancer.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 u="sng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b="1" lang="en-US" sz="1600" u="sng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https://www.cancer.net/</a:t>
            </a:r>
            <a:r>
              <a:rPr b="1" lang="en-US" sz="1600" u="sng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Gothic"/>
              <a:buChar char="■"/>
            </a:pPr>
            <a:r>
              <a:rPr b="1"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Early detection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key to the fight against breast cancer.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364" name="Google Shape;364;p23"/>
          <p:cNvSpPr txBox="1"/>
          <p:nvPr/>
        </p:nvSpPr>
        <p:spPr>
          <a:xfrm>
            <a:off x="838201" y="1503052"/>
            <a:ext cx="5257800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Nearest Shrunken Centroids </a:t>
            </a:r>
            <a:endParaRPr/>
          </a:p>
        </p:txBody>
      </p:sp>
      <p:sp>
        <p:nvSpPr>
          <p:cNvPr id="365" name="Google Shape;365;p23"/>
          <p:cNvSpPr txBox="1"/>
          <p:nvPr/>
        </p:nvSpPr>
        <p:spPr>
          <a:xfrm>
            <a:off x="6451542" y="1503052"/>
            <a:ext cx="513420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3045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 </a:t>
            </a:r>
            <a:r>
              <a:rPr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Quadratic Discriminant Analysis</a:t>
            </a:r>
            <a:endParaRPr/>
          </a:p>
        </p:txBody>
      </p:sp>
      <p:cxnSp>
        <p:nvCxnSpPr>
          <p:cNvPr id="366" name="Google Shape;366;p23"/>
          <p:cNvCxnSpPr/>
          <p:nvPr/>
        </p:nvCxnSpPr>
        <p:spPr>
          <a:xfrm flipH="1">
            <a:off x="5182139" y="1185705"/>
            <a:ext cx="1088791" cy="482320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23"/>
          <p:cNvSpPr txBox="1"/>
          <p:nvPr/>
        </p:nvSpPr>
        <p:spPr>
          <a:xfrm>
            <a:off x="886728" y="5965969"/>
            <a:ext cx="4114799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tuning plot. 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model at shrinking threshold = 2.8</a:t>
            </a:r>
            <a:endParaRPr/>
          </a:p>
        </p:txBody>
      </p:sp>
      <p:pic>
        <p:nvPicPr>
          <p:cNvPr id="368" name="Google Shape;3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745" y="2439556"/>
            <a:ext cx="4552580" cy="345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9390" y="2715535"/>
            <a:ext cx="5257800" cy="257025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3"/>
          <p:cNvSpPr txBox="1"/>
          <p:nvPr/>
        </p:nvSpPr>
        <p:spPr>
          <a:xfrm>
            <a:off x="6189784" y="5741148"/>
            <a:ext cx="4365573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Model tuning plot available — </a:t>
            </a: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tuning parameter used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76" name="Google Shape;376;p24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377" name="Google Shape;377;p24"/>
          <p:cNvSpPr txBox="1"/>
          <p:nvPr/>
        </p:nvSpPr>
        <p:spPr>
          <a:xfrm>
            <a:off x="838200" y="1503052"/>
            <a:ext cx="5432727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3045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 </a:t>
            </a:r>
            <a:r>
              <a:rPr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Mixture Discriminant Analysis</a:t>
            </a:r>
            <a:endParaRPr/>
          </a:p>
        </p:txBody>
      </p:sp>
      <p:sp>
        <p:nvSpPr>
          <p:cNvPr id="378" name="Google Shape;378;p24"/>
          <p:cNvSpPr txBox="1"/>
          <p:nvPr/>
        </p:nvSpPr>
        <p:spPr>
          <a:xfrm>
            <a:off x="6531923" y="1321394"/>
            <a:ext cx="530564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 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Regularized Discriminant Analysis model</a:t>
            </a:r>
            <a:endParaRPr/>
          </a:p>
        </p:txBody>
      </p:sp>
      <p:cxnSp>
        <p:nvCxnSpPr>
          <p:cNvPr id="379" name="Google Shape;379;p24"/>
          <p:cNvCxnSpPr/>
          <p:nvPr/>
        </p:nvCxnSpPr>
        <p:spPr>
          <a:xfrm flipH="1">
            <a:off x="5262523" y="1185705"/>
            <a:ext cx="1088791" cy="482320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24"/>
          <p:cNvSpPr txBox="1"/>
          <p:nvPr/>
        </p:nvSpPr>
        <p:spPr>
          <a:xfrm>
            <a:off x="834822" y="5958888"/>
            <a:ext cx="4166705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tuning plot. 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model at “subclasses” = 1 </a:t>
            </a:r>
            <a:endParaRPr/>
          </a:p>
        </p:txBody>
      </p:sp>
      <p:sp>
        <p:nvSpPr>
          <p:cNvPr id="381" name="Google Shape;381;p24"/>
          <p:cNvSpPr txBox="1"/>
          <p:nvPr/>
        </p:nvSpPr>
        <p:spPr>
          <a:xfrm>
            <a:off x="6779288" y="5949904"/>
            <a:ext cx="3341913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model selected at: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gamma=0.1. lambda = 0.8. </a:t>
            </a:r>
            <a:endParaRPr/>
          </a:p>
        </p:txBody>
      </p:sp>
      <p:pic>
        <p:nvPicPr>
          <p:cNvPr id="382" name="Google Shape;3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0929" y="2174188"/>
            <a:ext cx="5194240" cy="377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897" y="2395815"/>
            <a:ext cx="4460630" cy="342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89" name="Google Shape;389;p25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390" name="Google Shape;390;p25"/>
          <p:cNvSpPr txBox="1"/>
          <p:nvPr/>
        </p:nvSpPr>
        <p:spPr>
          <a:xfrm>
            <a:off x="838201" y="1503052"/>
            <a:ext cx="52578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Neural Networks</a:t>
            </a:r>
            <a:endParaRPr/>
          </a:p>
        </p:txBody>
      </p:sp>
      <p:sp>
        <p:nvSpPr>
          <p:cNvPr id="391" name="Google Shape;391;p25"/>
          <p:cNvSpPr txBox="1"/>
          <p:nvPr/>
        </p:nvSpPr>
        <p:spPr>
          <a:xfrm>
            <a:off x="6451541" y="1503052"/>
            <a:ext cx="5415561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3045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 </a:t>
            </a:r>
            <a:r>
              <a:rPr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Flexible Discriminant Analysis</a:t>
            </a:r>
            <a:endParaRPr/>
          </a:p>
        </p:txBody>
      </p:sp>
      <p:cxnSp>
        <p:nvCxnSpPr>
          <p:cNvPr id="392" name="Google Shape;392;p25"/>
          <p:cNvCxnSpPr/>
          <p:nvPr/>
        </p:nvCxnSpPr>
        <p:spPr>
          <a:xfrm flipH="1">
            <a:off x="5182139" y="1185705"/>
            <a:ext cx="1088791" cy="482320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" name="Google Shape;393;p25"/>
          <p:cNvSpPr txBox="1"/>
          <p:nvPr/>
        </p:nvSpPr>
        <p:spPr>
          <a:xfrm>
            <a:off x="886728" y="5965969"/>
            <a:ext cx="4114799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tuning plot. 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model at size = 3 and decay = 0.1</a:t>
            </a:r>
            <a:endParaRPr/>
          </a:p>
        </p:txBody>
      </p:sp>
      <p:sp>
        <p:nvSpPr>
          <p:cNvPr id="394" name="Google Shape;394;p25"/>
          <p:cNvSpPr txBox="1"/>
          <p:nvPr/>
        </p:nvSpPr>
        <p:spPr>
          <a:xfrm>
            <a:off x="6451540" y="5741148"/>
            <a:ext cx="4571501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model: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 terms 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(nprune) retained at </a:t>
            </a: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degree = 2</a:t>
            </a:r>
            <a:endParaRPr sz="16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5" name="Google Shape;3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54" y="2417226"/>
            <a:ext cx="4894385" cy="349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0929" y="2355846"/>
            <a:ext cx="4894385" cy="3385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403" name="Google Shape;403;p26"/>
          <p:cNvSpPr txBox="1"/>
          <p:nvPr/>
        </p:nvSpPr>
        <p:spPr>
          <a:xfrm>
            <a:off x="838200" y="1503052"/>
            <a:ext cx="5432727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3045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 </a:t>
            </a:r>
            <a:r>
              <a:rPr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 Vector Machine (SVM)</a:t>
            </a:r>
            <a:endParaRPr/>
          </a:p>
        </p:txBody>
      </p:sp>
      <p:sp>
        <p:nvSpPr>
          <p:cNvPr id="404" name="Google Shape;404;p26"/>
          <p:cNvSpPr txBox="1"/>
          <p:nvPr/>
        </p:nvSpPr>
        <p:spPr>
          <a:xfrm>
            <a:off x="6531923" y="1321394"/>
            <a:ext cx="530564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model: 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K-Nearest Neighbor (KNN)</a:t>
            </a:r>
            <a:endParaRPr/>
          </a:p>
        </p:txBody>
      </p:sp>
      <p:sp>
        <p:nvSpPr>
          <p:cNvPr id="405" name="Google Shape;405;p26"/>
          <p:cNvSpPr txBox="1"/>
          <p:nvPr/>
        </p:nvSpPr>
        <p:spPr>
          <a:xfrm>
            <a:off x="1045029" y="5958888"/>
            <a:ext cx="3956498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tuning plot. 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model at Cost = 2. </a:t>
            </a:r>
            <a:r>
              <a:rPr b="1" i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sigma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was held constant. </a:t>
            </a:r>
            <a:endParaRPr/>
          </a:p>
        </p:txBody>
      </p:sp>
      <p:sp>
        <p:nvSpPr>
          <p:cNvPr id="406" name="Google Shape;406;p26"/>
          <p:cNvSpPr txBox="1"/>
          <p:nvPr/>
        </p:nvSpPr>
        <p:spPr>
          <a:xfrm>
            <a:off x="6867010" y="5949904"/>
            <a:ext cx="3956499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model selected at: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k = 3</a:t>
            </a:r>
            <a:endParaRPr/>
          </a:p>
        </p:txBody>
      </p:sp>
      <p:pic>
        <p:nvPicPr>
          <p:cNvPr id="407" name="Google Shape;4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822" y="2355846"/>
            <a:ext cx="4551094" cy="35940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26"/>
          <p:cNvCxnSpPr/>
          <p:nvPr/>
        </p:nvCxnSpPr>
        <p:spPr>
          <a:xfrm flipH="1">
            <a:off x="5262523" y="1185705"/>
            <a:ext cx="1088791" cy="482320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9" name="Google Shape;4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162" y="2164861"/>
            <a:ext cx="4807560" cy="369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416" name="Google Shape;416;p27"/>
          <p:cNvSpPr txBox="1"/>
          <p:nvPr/>
        </p:nvSpPr>
        <p:spPr>
          <a:xfrm>
            <a:off x="838201" y="1503052"/>
            <a:ext cx="52578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Naïve Bayes</a:t>
            </a:r>
            <a:endParaRPr/>
          </a:p>
        </p:txBody>
      </p:sp>
      <p:sp>
        <p:nvSpPr>
          <p:cNvPr id="417" name="Google Shape;417;p27"/>
          <p:cNvSpPr txBox="1"/>
          <p:nvPr/>
        </p:nvSpPr>
        <p:spPr>
          <a:xfrm>
            <a:off x="6530173" y="4006124"/>
            <a:ext cx="4114799" cy="978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1"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 (Laplace correction) value </a:t>
            </a:r>
            <a:r>
              <a:rPr lang="en-U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 used to “smoothen” (control) the occurrences of zero probability estimates. </a:t>
            </a:r>
            <a:endParaRPr/>
          </a:p>
        </p:txBody>
      </p:sp>
      <p:sp>
        <p:nvSpPr>
          <p:cNvPr id="418" name="Google Shape;418;p27"/>
          <p:cNvSpPr txBox="1"/>
          <p:nvPr/>
        </p:nvSpPr>
        <p:spPr>
          <a:xfrm>
            <a:off x="6554465" y="3073871"/>
            <a:ext cx="39802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tuning plot. </a:t>
            </a: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tuning parameter used for the model.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9" name="Google Shape;4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111" y="2174821"/>
            <a:ext cx="4983146" cy="3442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27"/>
          <p:cNvCxnSpPr/>
          <p:nvPr/>
        </p:nvCxnSpPr>
        <p:spPr>
          <a:xfrm flipH="1">
            <a:off x="5551604" y="1123932"/>
            <a:ext cx="1088791" cy="482320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26" name="Google Shape;426;p28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 sz="1000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7" name="Google Shape;427;p28"/>
          <p:cNvSpPr txBox="1"/>
          <p:nvPr/>
        </p:nvSpPr>
        <p:spPr>
          <a:xfrm>
            <a:off x="7239000" y="669577"/>
            <a:ext cx="41148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E62A5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Summary Statistics Table</a:t>
            </a:r>
            <a:endParaRPr sz="2400">
              <a:solidFill>
                <a:srgbClr val="E62A5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28" name="Google Shape;428;p28"/>
          <p:cNvGraphicFramePr/>
          <p:nvPr/>
        </p:nvGraphicFramePr>
        <p:xfrm>
          <a:off x="984738" y="140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{F57A3448-2510-4B3A-836B-A7BF4FD33031}</a:tableStyleId>
              </a:tblPr>
              <a:tblGrid>
                <a:gridCol w="278100"/>
                <a:gridCol w="967900"/>
                <a:gridCol w="1869000"/>
                <a:gridCol w="1474700"/>
                <a:gridCol w="1414900"/>
                <a:gridCol w="1414900"/>
                <a:gridCol w="1414900"/>
                <a:gridCol w="1414900"/>
              </a:tblGrid>
              <a:tr h="14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 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Model</a:t>
                      </a:r>
                      <a:endParaRPr b="1"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Best Tuning Parameter 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Training</a:t>
                      </a:r>
                      <a:endParaRPr b="1"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Testing</a:t>
                      </a:r>
                      <a:endParaRPr b="1"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9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 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 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 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AR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Kappa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AR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Kappa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ROC AUC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70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LINEAR MODELS</a:t>
                      </a:r>
                      <a:endParaRPr b="1"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None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0.9593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0.9131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0.9646 </a:t>
                      </a:r>
                      <a:r>
                        <a:rPr lang="en-US" sz="1600">
                          <a:solidFill>
                            <a:srgbClr val="00B05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↑</a:t>
                      </a:r>
                      <a:endParaRPr sz="1400">
                        <a:solidFill>
                          <a:srgbClr val="00B05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0.9249 </a:t>
                      </a:r>
                      <a:r>
                        <a:rPr b="0" lang="en-US" sz="1600">
                          <a:solidFill>
                            <a:srgbClr val="00B05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↑</a:t>
                      </a:r>
                      <a:endParaRPr b="0" sz="1400">
                        <a:solidFill>
                          <a:srgbClr val="00B05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0.9990**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LDA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None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0.9759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0.9478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0.9558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solidFill>
                          <a:srgbClr val="FF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0.9075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0.9970 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PLSDA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ncomp = 4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0.9776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0.9519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0.9558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0.9066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0.9963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Penalized</a:t>
                      </a:r>
                      <a:endParaRPr b="1"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alpha = 0.3, lambda = 0.01</a:t>
                      </a:r>
                      <a:endParaRPr b="1"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0.9780*</a:t>
                      </a:r>
                      <a:endParaRPr b="1" sz="14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0.9527*</a:t>
                      </a:r>
                      <a:endParaRPr b="1" sz="14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0.9646 </a:t>
                      </a:r>
                      <a:r>
                        <a:rPr b="1"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b="1" sz="1400">
                        <a:solidFill>
                          <a:srgbClr val="FF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0.9257 </a:t>
                      </a:r>
                      <a:r>
                        <a:rPr b="1" lang="en-US" sz="14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/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0.9977</a:t>
                      </a:r>
                      <a:endParaRPr b="1" sz="14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</a:tr>
              <a:tr h="193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NSC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threshold = 2.8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0.9364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0.8611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0.9381 </a:t>
                      </a:r>
                      <a:r>
                        <a:rPr lang="en-US" sz="1600">
                          <a:solidFill>
                            <a:srgbClr val="00B05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↑</a:t>
                      </a:r>
                      <a:endParaRPr sz="1400">
                        <a:solidFill>
                          <a:srgbClr val="00B05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0.8680 </a:t>
                      </a:r>
                      <a:r>
                        <a:rPr lang="en-US" sz="1600">
                          <a:solidFill>
                            <a:srgbClr val="00B05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↑</a:t>
                      </a:r>
                      <a:endParaRPr sz="1400">
                        <a:solidFill>
                          <a:srgbClr val="00B05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0.9805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700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Century Gothic"/>
                        <a:buNone/>
                      </a:pPr>
                      <a:r>
                        <a:rPr lang="en-US" sz="1050"/>
                        <a:t>LINEAR MODELS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QDA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None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0.9640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0.9214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0.9558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0.9048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0.9930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RDA</a:t>
                      </a:r>
                      <a:endParaRPr b="1"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Gamma = 0.1, lambda = 0.8</a:t>
                      </a:r>
                      <a:endParaRPr b="1"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0.9808**</a:t>
                      </a:r>
                      <a:endParaRPr b="1" sz="14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0.9583**</a:t>
                      </a:r>
                      <a:endParaRPr b="1" sz="14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0.9646 </a:t>
                      </a:r>
                      <a:r>
                        <a:rPr b="1"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b="1" sz="1400">
                        <a:solidFill>
                          <a:srgbClr val="FF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0.9257 </a:t>
                      </a:r>
                      <a:r>
                        <a:rPr b="1"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b="1" sz="1400">
                        <a:solidFill>
                          <a:srgbClr val="FF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0.9966</a:t>
                      </a:r>
                      <a:endParaRPr b="1" sz="14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193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MDA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subclasses = 1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0.9750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0.9459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0.9558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0.9075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0.9970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NNet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size = 3, decay = 0.1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0.9732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0.9429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0.9646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0.9249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0.9987*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FDA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degree = 1, nprune = 18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0.9671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0.9288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0.9381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0.8693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0.9903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SVM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cost, C = 2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0.9749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0.9462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0.9558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0.9057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0.9966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KNN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 = 3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0.9583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0.9109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0.9381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0.8693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0.9792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NB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None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0.9337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0.8564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0.9204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0.8303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↓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0.9826</a:t>
                      </a:r>
                      <a:endParaRPr sz="14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9750" marB="39750" marR="39750" marL="39750" anchor="ctr">
                    <a:lnL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9" name="Google Shape;4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4058" y="2908300"/>
            <a:ext cx="469900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/>
        </p:nvSpPr>
        <p:spPr>
          <a:xfrm>
            <a:off x="838200" y="356499"/>
            <a:ext cx="998531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rgbClr val="E62A57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 i="1" sz="3200">
              <a:solidFill>
                <a:srgbClr val="E62A57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436" name="Google Shape;436;p29"/>
          <p:cNvSpPr txBox="1"/>
          <p:nvPr/>
        </p:nvSpPr>
        <p:spPr>
          <a:xfrm>
            <a:off x="838201" y="1503052"/>
            <a:ext cx="5542502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Choosing the Best Two (2) Models from Training</a:t>
            </a:r>
            <a:endParaRPr/>
          </a:p>
        </p:txBody>
      </p:sp>
      <p:cxnSp>
        <p:nvCxnSpPr>
          <p:cNvPr id="437" name="Google Shape;437;p29"/>
          <p:cNvCxnSpPr/>
          <p:nvPr/>
        </p:nvCxnSpPr>
        <p:spPr>
          <a:xfrm>
            <a:off x="6525622" y="621150"/>
            <a:ext cx="0" cy="5697788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8" name="Google Shape;438;p29"/>
          <p:cNvSpPr txBox="1"/>
          <p:nvPr/>
        </p:nvSpPr>
        <p:spPr>
          <a:xfrm>
            <a:off x="838200" y="2631946"/>
            <a:ext cx="39802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bril Fatface"/>
              <a:buAutoNum type="arabicPeriod"/>
            </a:pPr>
            <a:r>
              <a:rPr b="1"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Regularized Discriminant Analysis (RDA) model. </a:t>
            </a:r>
            <a:endParaRPr/>
          </a:p>
        </p:txBody>
      </p:sp>
      <p:sp>
        <p:nvSpPr>
          <p:cNvPr id="439" name="Google Shape;439;p29"/>
          <p:cNvSpPr txBox="1"/>
          <p:nvPr/>
        </p:nvSpPr>
        <p:spPr>
          <a:xfrm>
            <a:off x="1757320" y="3431432"/>
            <a:ext cx="3980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Kappa value of 95.83%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29"/>
          <p:cNvSpPr txBox="1"/>
          <p:nvPr/>
        </p:nvSpPr>
        <p:spPr>
          <a:xfrm>
            <a:off x="1757320" y="3800764"/>
            <a:ext cx="3980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Accuracy value of 98.08%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29"/>
          <p:cNvSpPr txBox="1"/>
          <p:nvPr/>
        </p:nvSpPr>
        <p:spPr>
          <a:xfrm>
            <a:off x="838200" y="4462087"/>
            <a:ext cx="3980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bril Fatface"/>
              <a:buAutoNum type="arabicPeriod" startAt="2"/>
            </a:pPr>
            <a:r>
              <a:rPr b="1"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Penalized model </a:t>
            </a:r>
            <a:endParaRPr/>
          </a:p>
        </p:txBody>
      </p:sp>
      <p:sp>
        <p:nvSpPr>
          <p:cNvPr id="442" name="Google Shape;442;p29"/>
          <p:cNvSpPr txBox="1"/>
          <p:nvPr/>
        </p:nvSpPr>
        <p:spPr>
          <a:xfrm>
            <a:off x="1757320" y="4909886"/>
            <a:ext cx="3980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Kappa value of 95.27%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3" name="Google Shape;443;p29"/>
          <p:cNvSpPr txBox="1"/>
          <p:nvPr/>
        </p:nvSpPr>
        <p:spPr>
          <a:xfrm>
            <a:off x="1757320" y="5279218"/>
            <a:ext cx="3980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Accuracy value of 97.80%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6792684" y="1536271"/>
            <a:ext cx="4360143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Kappa statistic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 used to train or fit the models. Kappa was considered first followed by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accuracy rate metric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-158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Kappa values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indicate there is a strong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concordance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—</a:t>
            </a:r>
            <a:r>
              <a:rPr i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agreement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between predictors and the response variable.</a:t>
            </a:r>
            <a:endParaRPr/>
          </a:p>
          <a:p>
            <a:pPr indent="-158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models except “LR and NSC”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reduced in the evaluation metrics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used on test.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0"/>
          <p:cNvSpPr txBox="1"/>
          <p:nvPr/>
        </p:nvSpPr>
        <p:spPr>
          <a:xfrm>
            <a:off x="838200" y="356499"/>
            <a:ext cx="5562600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2A57"/>
              </a:buClr>
              <a:buSzPct val="100000"/>
              <a:buFont typeface="Abril Fatface"/>
              <a:buNone/>
            </a:pPr>
            <a:r>
              <a:rPr i="0" lang="en-US" sz="3100">
                <a:solidFill>
                  <a:srgbClr val="E62A57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 MODELS</a:t>
            </a:r>
            <a:endParaRPr/>
          </a:p>
        </p:txBody>
      </p:sp>
      <p:sp>
        <p:nvSpPr>
          <p:cNvPr id="450" name="Google Shape;450;p30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451" name="Google Shape;451;p30"/>
          <p:cNvSpPr txBox="1"/>
          <p:nvPr/>
        </p:nvSpPr>
        <p:spPr>
          <a:xfrm>
            <a:off x="838200" y="1512523"/>
            <a:ext cx="4849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Model (</a:t>
            </a:r>
            <a:r>
              <a:rPr b="1"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Penalized Model</a:t>
            </a:r>
            <a:r>
              <a:rPr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— Confusion Matrix</a:t>
            </a:r>
            <a:endParaRPr/>
          </a:p>
        </p:txBody>
      </p:sp>
      <p:cxnSp>
        <p:nvCxnSpPr>
          <p:cNvPr id="452" name="Google Shape;452;p30"/>
          <p:cNvCxnSpPr/>
          <p:nvPr/>
        </p:nvCxnSpPr>
        <p:spPr>
          <a:xfrm>
            <a:off x="6525622" y="621150"/>
            <a:ext cx="0" cy="5697788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3" name="Google Shape;4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2352" y="834013"/>
            <a:ext cx="4731932" cy="555673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0"/>
          <p:cNvSpPr txBox="1"/>
          <p:nvPr/>
        </p:nvSpPr>
        <p:spPr>
          <a:xfrm>
            <a:off x="838200" y="2712475"/>
            <a:ext cx="5320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Predicting on the test data, the two best models RDA and Penalized coincidentally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had the same values for Kappa and Accuracy rate;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 well as Sensitivity and Specificity.</a:t>
            </a:r>
            <a:endParaRPr/>
          </a:p>
          <a:p>
            <a:pPr indent="-158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 AUC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value for the penalized model was a little better than the RDA.</a:t>
            </a:r>
            <a:endParaRPr/>
          </a:p>
          <a:p>
            <a:pPr indent="-158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RDA model tend to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underfit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model a little bit more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compared to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Penalized model.</a:t>
            </a:r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 flipH="1" rot="10800000">
            <a:off x="4366025" y="2177875"/>
            <a:ext cx="25629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/>
          <p:nvPr/>
        </p:nvSpPr>
        <p:spPr>
          <a:xfrm>
            <a:off x="838199" y="356499"/>
            <a:ext cx="7120087" cy="1050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rgbClr val="7F7F7F"/>
                </a:solidFill>
                <a:latin typeface="Abril Fatface"/>
                <a:ea typeface="Abril Fatface"/>
                <a:cs typeface="Abril Fatface"/>
                <a:sym typeface="Abril Fatface"/>
              </a:rPr>
              <a:t>Best Model: Penalized Model</a:t>
            </a:r>
            <a:endParaRPr i="1" sz="3200">
              <a:solidFill>
                <a:srgbClr val="7F7F7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61" name="Google Shape;461;p31"/>
          <p:cNvSpPr txBox="1"/>
          <p:nvPr/>
        </p:nvSpPr>
        <p:spPr>
          <a:xfrm>
            <a:off x="7642390" y="631893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462" name="Google Shape;462;p31"/>
          <p:cNvSpPr txBox="1"/>
          <p:nvPr/>
        </p:nvSpPr>
        <p:spPr>
          <a:xfrm>
            <a:off x="838199" y="1167803"/>
            <a:ext cx="4849167" cy="479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E30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Important Predictors</a:t>
            </a:r>
            <a:endParaRPr/>
          </a:p>
        </p:txBody>
      </p:sp>
      <p:pic>
        <p:nvPicPr>
          <p:cNvPr id="463" name="Google Shape;4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848897"/>
            <a:ext cx="5399866" cy="45481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4" name="Google Shape;464;p31"/>
          <p:cNvGraphicFramePr/>
          <p:nvPr/>
        </p:nvGraphicFramePr>
        <p:xfrm>
          <a:off x="994797" y="2684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{F57A3448-2510-4B3A-836B-A7BF4FD33031}</a:tableStyleId>
              </a:tblPr>
              <a:tblGrid>
                <a:gridCol w="663175"/>
                <a:gridCol w="2552275"/>
                <a:gridCol w="1396725"/>
              </a:tblGrid>
              <a:tr h="60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</a:t>
                      </a:r>
                      <a:endParaRPr b="1"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Predictor</a:t>
                      </a:r>
                      <a:endParaRPr b="1"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Overall</a:t>
                      </a:r>
                      <a:endParaRPr b="1"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</a:tr>
              <a:tr h="60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concave_points_mean     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100.000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</a:tr>
              <a:tr h="60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radius_mean             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81.691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</a:tr>
              <a:tr h="60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texture_worst            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78.984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</a:tr>
              <a:tr h="60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radius_error             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72.602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</a:tr>
              <a:tr h="60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symmetry_worst          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43.768</a:t>
                      </a:r>
                      <a:endParaRPr sz="16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2A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3E9"/>
                    </a:solidFill>
                  </a:tcPr>
                </a:tc>
              </a:tr>
            </a:tbl>
          </a:graphicData>
        </a:graphic>
      </p:graphicFrame>
      <p:sp>
        <p:nvSpPr>
          <p:cNvPr id="465" name="Google Shape;465;p31"/>
          <p:cNvSpPr txBox="1"/>
          <p:nvPr/>
        </p:nvSpPr>
        <p:spPr>
          <a:xfrm>
            <a:off x="838198" y="1848897"/>
            <a:ext cx="5170715" cy="63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5 predictors 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the best model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order of importance 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as follows: 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66" name="Google Shape;466;p31"/>
          <p:cNvCxnSpPr/>
          <p:nvPr/>
        </p:nvCxnSpPr>
        <p:spPr>
          <a:xfrm>
            <a:off x="6103586" y="1407388"/>
            <a:ext cx="0" cy="491155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403c41354_0_259"/>
          <p:cNvSpPr txBox="1"/>
          <p:nvPr>
            <p:ph idx="1" type="subTitle"/>
          </p:nvPr>
        </p:nvSpPr>
        <p:spPr>
          <a:xfrm>
            <a:off x="2950501" y="2614244"/>
            <a:ext cx="6291000" cy="64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400"/>
              <a:t>THANK YOU</a:t>
            </a:r>
            <a:endParaRPr b="1"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/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838200" y="339158"/>
            <a:ext cx="624373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53D"/>
              </a:buClr>
              <a:buSzPct val="100000"/>
              <a:buFont typeface="Abril Fatface"/>
              <a:buNone/>
            </a:pPr>
            <a:r>
              <a:rPr b="0" i="0" lang="en-US" sz="3200" u="none" cap="none" strike="noStrike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Structure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838200" y="1530225"/>
            <a:ext cx="5470200" cy="48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785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38"/>
              <a:buFont typeface="Noto Sans Symbols"/>
              <a:buChar char="▪"/>
            </a:pPr>
            <a:r>
              <a:rPr b="1" i="0" lang="en-US" sz="19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Sample size: 569 </a:t>
            </a:r>
            <a:r>
              <a:rPr i="0" lang="en-US" sz="19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observations</a:t>
            </a:r>
            <a:endParaRPr b="1" sz="1937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2785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38"/>
              <a:buFont typeface="Noto Sans Symbols"/>
              <a:buChar char="▪"/>
            </a:pPr>
            <a:r>
              <a:rPr b="1" i="0" lang="en-US" sz="19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 predictors </a:t>
            </a:r>
            <a:endParaRPr b="1" i="0" sz="193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b="0" i="0" lang="en-US" sz="19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— </a:t>
            </a:r>
            <a:r>
              <a:rPr lang="en-US" sz="193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</a:t>
            </a:r>
            <a:r>
              <a:rPr b="0" i="0" lang="en-US" sz="19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variables </a:t>
            </a:r>
            <a:r>
              <a:rPr lang="en-US" sz="193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were </a:t>
            </a:r>
            <a:r>
              <a:rPr lang="en-US" sz="193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continuous</a:t>
            </a:r>
            <a:r>
              <a:rPr b="0" i="0" lang="en-US" sz="19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0" i="0" sz="193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lang="en-US" sz="193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— </a:t>
            </a:r>
            <a:r>
              <a:rPr b="0" i="0" lang="en-US" sz="19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categorical variable</a:t>
            </a:r>
            <a:r>
              <a:rPr lang="en-US" sz="193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937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209" lvl="1" marL="9144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95"/>
              <a:buFont typeface="Noto Sans Symbols"/>
              <a:buChar char="○"/>
            </a:pPr>
            <a:r>
              <a:rPr b="1" i="0" lang="en-US" sz="1694" u="none" cap="none" strike="noStrik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Mean, standard error (se), and worst values </a:t>
            </a:r>
            <a:r>
              <a:rPr b="0" i="0" lang="en-US" sz="1694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computed for 10 selected features</a:t>
            </a:r>
            <a:r>
              <a:rPr lang="en-US" sz="1694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937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27855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38"/>
              <a:buFont typeface="Noto Sans Symbols"/>
              <a:buChar char="▪"/>
            </a:pPr>
            <a:r>
              <a:rPr b="1" lang="en-US" sz="193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r</a:t>
            </a:r>
            <a:r>
              <a:rPr b="1" i="0" lang="en-US" sz="19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esponse variable </a:t>
            </a:r>
            <a:r>
              <a:rPr b="0" i="0" lang="en-US" sz="19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(Diagnosis)</a:t>
            </a:r>
            <a:endParaRPr sz="1537"/>
          </a:p>
          <a:p>
            <a:pPr indent="-443095" lvl="2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Font typeface="Noto Sans Symbols"/>
              <a:buChar char="✔"/>
            </a:pPr>
            <a:r>
              <a:rPr b="0" i="0" lang="en-US" sz="177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Categorical — </a:t>
            </a:r>
            <a:r>
              <a:rPr b="1" lang="en-US" sz="177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Classification problem</a:t>
            </a:r>
            <a:endParaRPr b="1" i="0" sz="177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3095" lvl="2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Font typeface="Century Gothic"/>
              <a:buChar char="✔"/>
            </a:pPr>
            <a:r>
              <a:rPr lang="en-US" sz="177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Encoded as factor with 2 levels: B, M</a:t>
            </a:r>
            <a:endParaRPr sz="1777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3095" lvl="2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Font typeface="Noto Sans Symbols"/>
              <a:buChar char="✔"/>
            </a:pPr>
            <a:r>
              <a:rPr b="0" i="0" lang="en-US" sz="177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Unbalanced distribution</a:t>
            </a:r>
            <a:endParaRPr sz="1537"/>
          </a:p>
          <a:p>
            <a:pPr indent="0" lvl="2" marL="457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77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1" i="0" lang="en-US" sz="177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Benig</a:t>
            </a:r>
            <a:r>
              <a:rPr b="1" lang="en-US" sz="177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 (</a:t>
            </a:r>
            <a:r>
              <a:rPr b="1" lang="en-US" sz="177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B)</a:t>
            </a:r>
            <a:r>
              <a:rPr b="1" lang="en-US" sz="177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b="1" lang="en-US" sz="177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357 (63%), </a:t>
            </a:r>
            <a:endParaRPr b="1" sz="177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2" marL="457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177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Maligna</a:t>
            </a:r>
            <a:r>
              <a:rPr b="1" lang="en-US" sz="1777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nt (M): </a:t>
            </a:r>
            <a:r>
              <a:rPr b="1" lang="en-US" sz="177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212 (37%)</a:t>
            </a:r>
            <a:endParaRPr b="1" sz="1537"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t/>
            </a:r>
            <a:endParaRPr b="0" i="0" sz="14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t/>
            </a:r>
            <a:endParaRPr b="0" i="0" sz="14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800" y="680200"/>
            <a:ext cx="6186951" cy="3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1575" y="3988150"/>
            <a:ext cx="3225901" cy="2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/>
        </p:nvSpPr>
        <p:spPr>
          <a:xfrm>
            <a:off x="949100" y="2263050"/>
            <a:ext cx="290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 </a:t>
            </a:r>
            <a:r>
              <a:rPr b="1" i="0" lang="en-US" sz="2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 selected – </a:t>
            </a:r>
            <a:r>
              <a:rPr b="1" lang="en-US" sz="2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with “mean, error, worst” values</a:t>
            </a:r>
            <a:endParaRPr sz="1000"/>
          </a:p>
        </p:txBody>
      </p:sp>
      <p:graphicFrame>
        <p:nvGraphicFramePr>
          <p:cNvPr id="172" name="Google Shape;172;p5"/>
          <p:cNvGraphicFramePr/>
          <p:nvPr/>
        </p:nvGraphicFramePr>
        <p:xfrm>
          <a:off x="4108405" y="8469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{B9E6686E-DFEC-40DE-B271-4E4FF4AADF44}</a:tableStyleId>
              </a:tblPr>
              <a:tblGrid>
                <a:gridCol w="1893900"/>
                <a:gridCol w="5506350"/>
              </a:tblGrid>
              <a:tr h="392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</a:rPr>
                        <a:t>Predictor</a:t>
                      </a:r>
                      <a:endParaRPr sz="1000"/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id</a:t>
                      </a:r>
                      <a:endParaRPr sz="1000"/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/>
                        <a:t>Identifier for each sample</a:t>
                      </a:r>
                      <a:endParaRPr sz="1000"/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diagnosis</a:t>
                      </a:r>
                      <a:endParaRPr sz="1000"/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/>
                        <a:t>Response—Benign (B) or Malignant (M)</a:t>
                      </a:r>
                      <a:endParaRPr sz="1000"/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radius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Mean distances from center to points on the perimeter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texture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Standard deviation of gray-scale values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perimeter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Perimeter of the tumor cells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area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Area of the tumor cells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smoothness 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Smoothness of the tumor cells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compactness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Local variation in radius lengths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concavity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Perimeter^2 / area - 1.0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concave points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Severity of concave portions of the contour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symmetry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Number of concave portions of the contour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fractal dimension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>
                          <a:solidFill>
                            <a:srgbClr val="7F7F7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Coastline approximation- 1</a:t>
                      </a:r>
                      <a:endParaRPr b="1" sz="1200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p5"/>
          <p:cNvSpPr txBox="1"/>
          <p:nvPr/>
        </p:nvSpPr>
        <p:spPr>
          <a:xfrm>
            <a:off x="8031650" y="64309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u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174" name="Google Shape;174;p5"/>
          <p:cNvSpPr txBox="1"/>
          <p:nvPr/>
        </p:nvSpPr>
        <p:spPr>
          <a:xfrm>
            <a:off x="838200" y="339150"/>
            <a:ext cx="321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53D"/>
              </a:buClr>
              <a:buSzPct val="100000"/>
              <a:buFont typeface="Abril Fatface"/>
              <a:buNone/>
            </a:pPr>
            <a:r>
              <a:rPr b="0" i="0" lang="en-US" sz="3200" u="none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Structure</a:t>
            </a:r>
            <a:endParaRPr/>
          </a:p>
        </p:txBody>
      </p:sp>
      <p:pic>
        <p:nvPicPr>
          <p:cNvPr id="175" name="Google Shape;17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650" y="5283600"/>
            <a:ext cx="9410000" cy="111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5"/>
          <p:cNvCxnSpPr/>
          <p:nvPr/>
        </p:nvCxnSpPr>
        <p:spPr>
          <a:xfrm>
            <a:off x="2562425" y="3963600"/>
            <a:ext cx="18600" cy="11181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5"/>
          <p:cNvCxnSpPr/>
          <p:nvPr/>
        </p:nvCxnSpPr>
        <p:spPr>
          <a:xfrm flipH="1" rot="10800000">
            <a:off x="3046975" y="2525175"/>
            <a:ext cx="838800" cy="930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/>
        </p:nvSpPr>
        <p:spPr>
          <a:xfrm>
            <a:off x="838200" y="365125"/>
            <a:ext cx="99853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53D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Anomalies</a:t>
            </a:r>
            <a:endParaRPr i="1" sz="32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cxnSp>
        <p:nvCxnSpPr>
          <p:cNvPr id="184" name="Google Shape;184;p6"/>
          <p:cNvCxnSpPr/>
          <p:nvPr/>
        </p:nvCxnSpPr>
        <p:spPr>
          <a:xfrm>
            <a:off x="5636526" y="1559068"/>
            <a:ext cx="0" cy="4469435"/>
          </a:xfrm>
          <a:prstGeom prst="straightConnector1">
            <a:avLst/>
          </a:prstGeom>
          <a:noFill/>
          <a:ln cap="flat" cmpd="sng" w="381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6"/>
          <p:cNvSpPr txBox="1"/>
          <p:nvPr/>
        </p:nvSpPr>
        <p:spPr>
          <a:xfrm>
            <a:off x="838125" y="4622227"/>
            <a:ext cx="46560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categorical variables</a:t>
            </a:r>
            <a:endParaRPr sz="2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○"/>
            </a:pPr>
            <a:r>
              <a:rPr b="1"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degenerate</a:t>
            </a: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(zero/near-zero variance) predictors</a:t>
            </a:r>
            <a:endParaRPr sz="1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entury Gothic"/>
              <a:buChar char="○"/>
            </a:pPr>
            <a:r>
              <a:rPr b="1"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dummy variable</a:t>
            </a: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encoding</a:t>
            </a:r>
            <a:endParaRPr sz="1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838200" y="1559069"/>
            <a:ext cx="4656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duplicates 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found in data</a:t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5963225" y="1456749"/>
            <a:ext cx="55887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were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missing values. No imputation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was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necessary.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838200" y="2895601"/>
            <a:ext cx="4656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Negative values </a:t>
            </a:r>
            <a:r>
              <a:rPr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data: </a:t>
            </a:r>
            <a:r>
              <a:rPr b="1" lang="en-US" sz="2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None</a:t>
            </a:r>
            <a:endParaRPr/>
          </a:p>
        </p:txBody>
      </p:sp>
      <p:pic>
        <p:nvPicPr>
          <p:cNvPr id="189" name="Google Shape;18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250" y="2256533"/>
            <a:ext cx="5274075" cy="429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4695" y="2046192"/>
            <a:ext cx="4258270" cy="67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4695" y="3335851"/>
            <a:ext cx="3658111" cy="95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/>
        </p:nvSpPr>
        <p:spPr>
          <a:xfrm>
            <a:off x="838200" y="365125"/>
            <a:ext cx="99853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53D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Anomalies:</a:t>
            </a: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i="1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Skewness</a:t>
            </a:r>
            <a:endParaRPr/>
          </a:p>
        </p:txBody>
      </p:sp>
      <p:pic>
        <p:nvPicPr>
          <p:cNvPr id="197" name="Google Shape;19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50" y="2634700"/>
            <a:ext cx="5755475" cy="3016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325" y="792025"/>
            <a:ext cx="5755475" cy="293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700" y="3873450"/>
            <a:ext cx="5434701" cy="284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7"/>
          <p:cNvSpPr txBox="1"/>
          <p:nvPr/>
        </p:nvSpPr>
        <p:spPr>
          <a:xfrm>
            <a:off x="8382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201" name="Google Shape;201;p7"/>
          <p:cNvSpPr txBox="1"/>
          <p:nvPr/>
        </p:nvSpPr>
        <p:spPr>
          <a:xfrm>
            <a:off x="2748800" y="5803550"/>
            <a:ext cx="329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skewness in </a:t>
            </a:r>
            <a:r>
              <a:rPr b="1" lang="en-US" sz="1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worst</a:t>
            </a: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values</a:t>
            </a:r>
            <a:endParaRPr sz="900"/>
          </a:p>
        </p:txBody>
      </p:sp>
      <p:sp>
        <p:nvSpPr>
          <p:cNvPr id="202" name="Google Shape;202;p7"/>
          <p:cNvSpPr txBox="1"/>
          <p:nvPr/>
        </p:nvSpPr>
        <p:spPr>
          <a:xfrm>
            <a:off x="298175" y="2137000"/>
            <a:ext cx="325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skewness in </a:t>
            </a:r>
            <a:r>
              <a:rPr b="1" lang="en-US" sz="1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</a:t>
            </a: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values</a:t>
            </a:r>
            <a:endParaRPr sz="900"/>
          </a:p>
        </p:txBody>
      </p:sp>
      <p:cxnSp>
        <p:nvCxnSpPr>
          <p:cNvPr id="203" name="Google Shape;203;p7"/>
          <p:cNvCxnSpPr/>
          <p:nvPr/>
        </p:nvCxnSpPr>
        <p:spPr>
          <a:xfrm>
            <a:off x="4731850" y="6336200"/>
            <a:ext cx="12114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7"/>
          <p:cNvSpPr txBox="1"/>
          <p:nvPr/>
        </p:nvSpPr>
        <p:spPr>
          <a:xfrm>
            <a:off x="2848325" y="1451950"/>
            <a:ext cx="329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skewness in </a:t>
            </a:r>
            <a:r>
              <a:rPr b="1" lang="en-US" sz="1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error</a:t>
            </a: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values</a:t>
            </a:r>
            <a:endParaRPr sz="900"/>
          </a:p>
        </p:txBody>
      </p:sp>
      <p:cxnSp>
        <p:nvCxnSpPr>
          <p:cNvPr id="205" name="Google Shape;205;p7"/>
          <p:cNvCxnSpPr/>
          <p:nvPr/>
        </p:nvCxnSpPr>
        <p:spPr>
          <a:xfrm>
            <a:off x="4831375" y="1984600"/>
            <a:ext cx="12114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403c41354_0_35"/>
          <p:cNvSpPr txBox="1"/>
          <p:nvPr/>
        </p:nvSpPr>
        <p:spPr>
          <a:xfrm>
            <a:off x="838200" y="365125"/>
            <a:ext cx="998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53D"/>
              </a:buClr>
              <a:buSzPts val="3200"/>
              <a:buFont typeface="Abril Fatface"/>
              <a:buNone/>
            </a:pPr>
            <a:r>
              <a:rPr i="0"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Anomalies:</a:t>
            </a: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i="1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Skewness</a:t>
            </a:r>
            <a:endParaRPr/>
          </a:p>
        </p:txBody>
      </p:sp>
      <p:sp>
        <p:nvSpPr>
          <p:cNvPr id="211" name="Google Shape;211;g2a403c41354_0_35"/>
          <p:cNvSpPr txBox="1"/>
          <p:nvPr/>
        </p:nvSpPr>
        <p:spPr>
          <a:xfrm>
            <a:off x="8382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graphicFrame>
        <p:nvGraphicFramePr>
          <p:cNvPr id="212" name="Google Shape;212;g2a403c41354_0_35"/>
          <p:cNvGraphicFramePr/>
          <p:nvPr/>
        </p:nvGraphicFramePr>
        <p:xfrm>
          <a:off x="943124" y="17861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{B9E6686E-DFEC-40DE-B271-4E4FF4AADF44}</a:tableStyleId>
              </a:tblPr>
              <a:tblGrid>
                <a:gridCol w="2006125"/>
                <a:gridCol w="1030175"/>
                <a:gridCol w="2123575"/>
              </a:tblGrid>
              <a:tr h="286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Predictor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Skewness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Interpretation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radius.mean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0.9374168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Moderately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texture.mean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0.6470241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Moderately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perimeter.mean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0.9854334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Moderately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area.mean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1.6370654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smoothness.mean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0.4539207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Approximately symmetric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compactness.mean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1.1838556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concavity.mean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1.3938008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concave_points.mean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1.1650124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symmetry.mean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0.7217877</a:t>
                      </a:r>
                      <a:endParaRPr sz="105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Moderately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fractal_dimension.mean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1.2976191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radius.se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3.0723468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texture.se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1.6377733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perimeter.se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3.4254803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Century Gothic"/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area.se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5.4185001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71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smoothness.se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2.3022616</a:t>
                      </a:r>
                      <a:endParaRPr b="1" sz="105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</a:tbl>
          </a:graphicData>
        </a:graphic>
      </p:graphicFrame>
      <p:sp>
        <p:nvSpPr>
          <p:cNvPr id="213" name="Google Shape;213;g2a403c41354_0_35"/>
          <p:cNvSpPr txBox="1"/>
          <p:nvPr/>
        </p:nvSpPr>
        <p:spPr>
          <a:xfrm>
            <a:off x="6423461" y="1285944"/>
            <a:ext cx="454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 of the 30 predictors are heavily 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skewed to the right</a:t>
            </a:r>
            <a:endParaRPr b="1"/>
          </a:p>
        </p:txBody>
      </p:sp>
      <p:graphicFrame>
        <p:nvGraphicFramePr>
          <p:cNvPr id="214" name="Google Shape;214;g2a403c41354_0_35"/>
          <p:cNvGraphicFramePr/>
          <p:nvPr/>
        </p:nvGraphicFramePr>
        <p:xfrm>
          <a:off x="6423460" y="20722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{B9E6686E-DFEC-40DE-B271-4E4FF4AADF44}</a:tableStyleId>
              </a:tblPr>
              <a:tblGrid>
                <a:gridCol w="2029500"/>
                <a:gridCol w="902850"/>
                <a:gridCol w="2098950"/>
              </a:tblGrid>
              <a:tr h="283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Predictor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Skewness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Interpretation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compactness.se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1.8922032</a:t>
                      </a:r>
                      <a:endParaRPr b="1" sz="10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concavity.se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5.0835502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concave_points.se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1.4370701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symmetry.se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2.1835728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fractal_dimension.se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3.9033041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radius.worst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1.0973059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texture.worst</a:t>
                      </a:r>
                      <a:endParaRPr b="0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0.4956970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Approximately symmetric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perimeter.worst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1.1222227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area.worst</a:t>
                      </a:r>
                      <a:endParaRPr b="1" sz="10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1.8495814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smoothness.worst</a:t>
                      </a:r>
                      <a:endParaRPr b="0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0.4132383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Approximately symmetric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compactness.worst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1.4657948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concavity.worst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1.1441794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concave_points.worst</a:t>
                      </a:r>
                      <a:endParaRPr b="0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0.4900213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entury Gothic"/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Approximately symmetric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EA6A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symmetry.worst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1.4263764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  <a:tr h="26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fractal_dimension.worst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1.6538237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Heavily right skewed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453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403c41354_0_88"/>
          <p:cNvSpPr txBox="1"/>
          <p:nvPr/>
        </p:nvSpPr>
        <p:spPr>
          <a:xfrm>
            <a:off x="838200" y="365125"/>
            <a:ext cx="998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53D"/>
              </a:buClr>
              <a:buSzPts val="3200"/>
              <a:buFont typeface="Abril Fatface"/>
              <a:buNone/>
            </a:pPr>
            <a:r>
              <a:rPr i="0"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Anomalies:</a:t>
            </a: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Outliers</a:t>
            </a:r>
            <a:endParaRPr/>
          </a:p>
        </p:txBody>
      </p:sp>
      <p:sp>
        <p:nvSpPr>
          <p:cNvPr id="220" name="Google Shape;220;g2a403c41354_0_88"/>
          <p:cNvSpPr txBox="1"/>
          <p:nvPr/>
        </p:nvSpPr>
        <p:spPr>
          <a:xfrm>
            <a:off x="8382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sp>
        <p:nvSpPr>
          <p:cNvPr id="221" name="Google Shape;221;g2a403c41354_0_88"/>
          <p:cNvSpPr txBox="1"/>
          <p:nvPr/>
        </p:nvSpPr>
        <p:spPr>
          <a:xfrm>
            <a:off x="2748800" y="5803550"/>
            <a:ext cx="329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 u="sng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outliers</a:t>
            </a: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b="1" lang="en-US" sz="1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worst</a:t>
            </a: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values</a:t>
            </a:r>
            <a:endParaRPr sz="900"/>
          </a:p>
        </p:txBody>
      </p:sp>
      <p:cxnSp>
        <p:nvCxnSpPr>
          <p:cNvPr id="222" name="Google Shape;222;g2a403c41354_0_88"/>
          <p:cNvCxnSpPr/>
          <p:nvPr/>
        </p:nvCxnSpPr>
        <p:spPr>
          <a:xfrm>
            <a:off x="5189050" y="6336200"/>
            <a:ext cx="12114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3" name="Google Shape;223;g2a403c41354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50" y="2634700"/>
            <a:ext cx="5755475" cy="31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a403c41354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825" y="334825"/>
            <a:ext cx="5919975" cy="340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a403c41354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300" y="3852550"/>
            <a:ext cx="4999025" cy="2752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g2a403c41354_0_88"/>
          <p:cNvSpPr txBox="1"/>
          <p:nvPr/>
        </p:nvSpPr>
        <p:spPr>
          <a:xfrm>
            <a:off x="9145100" y="2952000"/>
            <a:ext cx="278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 u="sng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outliers</a:t>
            </a: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b="1" lang="en-US" sz="1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error</a:t>
            </a: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values</a:t>
            </a:r>
            <a:endParaRPr sz="900"/>
          </a:p>
        </p:txBody>
      </p:sp>
      <p:cxnSp>
        <p:nvCxnSpPr>
          <p:cNvPr id="227" name="Google Shape;227;g2a403c41354_0_88"/>
          <p:cNvCxnSpPr/>
          <p:nvPr/>
        </p:nvCxnSpPr>
        <p:spPr>
          <a:xfrm rot="10800000">
            <a:off x="9867750" y="2646425"/>
            <a:ext cx="493800" cy="3819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g2a403c41354_0_88"/>
          <p:cNvSpPr txBox="1"/>
          <p:nvPr/>
        </p:nvSpPr>
        <p:spPr>
          <a:xfrm>
            <a:off x="838200" y="1533800"/>
            <a:ext cx="4631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outliers in data: 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608</a:t>
            </a:r>
            <a:endParaRPr b="1"/>
          </a:p>
        </p:txBody>
      </p:sp>
      <p:sp>
        <p:nvSpPr>
          <p:cNvPr id="229" name="Google Shape;229;g2a403c41354_0_88"/>
          <p:cNvSpPr txBox="1"/>
          <p:nvPr/>
        </p:nvSpPr>
        <p:spPr>
          <a:xfrm>
            <a:off x="3149475" y="5055463"/>
            <a:ext cx="308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 u="sng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outliers</a:t>
            </a: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b="1" lang="en-US" sz="1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</a:t>
            </a:r>
            <a:r>
              <a:rPr b="1" lang="en-US" sz="1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values</a:t>
            </a:r>
            <a:endParaRPr sz="900"/>
          </a:p>
        </p:txBody>
      </p:sp>
      <p:cxnSp>
        <p:nvCxnSpPr>
          <p:cNvPr id="230" name="Google Shape;230;g2a403c41354_0_88"/>
          <p:cNvCxnSpPr/>
          <p:nvPr/>
        </p:nvCxnSpPr>
        <p:spPr>
          <a:xfrm rot="10800000">
            <a:off x="3907600" y="4755600"/>
            <a:ext cx="493800" cy="3819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/>
          <p:nvPr/>
        </p:nvSpPr>
        <p:spPr>
          <a:xfrm>
            <a:off x="838200" y="365125"/>
            <a:ext cx="99853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53D"/>
              </a:buClr>
              <a:buSzPct val="100000"/>
              <a:buFont typeface="Abril Fatface"/>
              <a:buNone/>
            </a:pPr>
            <a:r>
              <a:rPr i="0" lang="en-US" sz="3200">
                <a:solidFill>
                  <a:srgbClr val="D845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Anomalies:</a:t>
            </a:r>
            <a:r>
              <a:rPr i="0"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lang="en-US" sz="32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Correlation</a:t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Breast Cancer Diagnosis</a:t>
            </a: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688"/>
            <a:ext cx="59436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1"/>
          <p:cNvSpPr txBox="1"/>
          <p:nvPr/>
        </p:nvSpPr>
        <p:spPr>
          <a:xfrm>
            <a:off x="6688947" y="1826409"/>
            <a:ext cx="498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Correlation matrix for all 30 predictors</a:t>
            </a:r>
            <a:endParaRPr/>
          </a:p>
        </p:txBody>
      </p:sp>
      <p:sp>
        <p:nvSpPr>
          <p:cNvPr id="239" name="Google Shape;239;p11"/>
          <p:cNvSpPr txBox="1"/>
          <p:nvPr/>
        </p:nvSpPr>
        <p:spPr>
          <a:xfrm>
            <a:off x="6923225" y="2276150"/>
            <a:ext cx="4748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Bivariate relationship between predictor features</a:t>
            </a:r>
            <a:endParaRPr/>
          </a:p>
        </p:txBody>
      </p:sp>
      <p:cxnSp>
        <p:nvCxnSpPr>
          <p:cNvPr id="240" name="Google Shape;240;p11"/>
          <p:cNvCxnSpPr/>
          <p:nvPr/>
        </p:nvCxnSpPr>
        <p:spPr>
          <a:xfrm flipH="1">
            <a:off x="6317450" y="2236300"/>
            <a:ext cx="568500" cy="5034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1" name="Google Shape;241;p11"/>
          <p:cNvSpPr txBox="1"/>
          <p:nvPr/>
        </p:nvSpPr>
        <p:spPr>
          <a:xfrm>
            <a:off x="6781797" y="5930401"/>
            <a:ext cx="5350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Correlation coefficients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first 10 predictors (</a:t>
            </a:r>
            <a:r>
              <a:rPr b="1"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 values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showing collinearity in data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5162" y="4517900"/>
            <a:ext cx="5093874" cy="1305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1"/>
          <p:cNvGrpSpPr/>
          <p:nvPr/>
        </p:nvGrpSpPr>
        <p:grpSpPr>
          <a:xfrm>
            <a:off x="6750485" y="2951576"/>
            <a:ext cx="5093874" cy="1374649"/>
            <a:chOff x="6750486" y="3408776"/>
            <a:chExt cx="5093874" cy="1374649"/>
          </a:xfrm>
        </p:grpSpPr>
        <p:pic>
          <p:nvPicPr>
            <p:cNvPr id="244" name="Google Shape;244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50485" y="3408776"/>
              <a:ext cx="5093874" cy="1374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11"/>
            <p:cNvSpPr/>
            <p:nvPr/>
          </p:nvSpPr>
          <p:spPr>
            <a:xfrm>
              <a:off x="9691094" y="3601388"/>
              <a:ext cx="1286700" cy="141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8131314" y="3841746"/>
              <a:ext cx="604200" cy="23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8131314" y="4297181"/>
              <a:ext cx="604200" cy="23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9691094" y="4278352"/>
              <a:ext cx="1286700" cy="23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9691100" y="3948276"/>
              <a:ext cx="651900" cy="141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sh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2023-10-03T09:10:25Z</dcterms:created>
  <dc:creator>Sam Darteh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